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1" r:id="rId3"/>
    <p:sldId id="260" r:id="rId4"/>
    <p:sldId id="258" r:id="rId5"/>
    <p:sldId id="259" r:id="rId6"/>
    <p:sldId id="265" r:id="rId7"/>
    <p:sldId id="267" r:id="rId8"/>
    <p:sldId id="262" r:id="rId9"/>
    <p:sldId id="269" r:id="rId10"/>
    <p:sldId id="270" r:id="rId11"/>
    <p:sldId id="266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7" autoAdjust="0"/>
  </p:normalViewPr>
  <p:slideViewPr>
    <p:cSldViewPr>
      <p:cViewPr>
        <p:scale>
          <a:sx n="90" d="100"/>
          <a:sy n="90" d="100"/>
        </p:scale>
        <p:origin x="-15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77;&#1079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44945270631309E-2"/>
          <c:y val="2.2788445447831131E-2"/>
          <c:w val="0.87316382835769568"/>
          <c:h val="0.797685858443010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химия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rgbClr val="00B050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3"/>
            <c:bubble3D val="0"/>
            <c:spPr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Лист1!$C$3:$C$8</c:f>
              <c:strCache>
                <c:ptCount val="6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2">
                  <c:v>60</c:v>
                </c:pt>
                <c:pt idx="3">
                  <c:v>106</c:v>
                </c:pt>
                <c:pt idx="4">
                  <c:v>72</c:v>
                </c:pt>
                <c:pt idx="5">
                  <c:v>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Лист1!$C$3:$C$8</c:f>
              <c:strCache>
                <c:ptCount val="6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Лист1!$E$3:$E$8</c:f>
              <c:numCache>
                <c:formatCode>General</c:formatCode>
                <c:ptCount val="6"/>
                <c:pt idx="0">
                  <c:v>160</c:v>
                </c:pt>
                <c:pt idx="1">
                  <c:v>240</c:v>
                </c:pt>
                <c:pt idx="2">
                  <c:v>176</c:v>
                </c:pt>
                <c:pt idx="3">
                  <c:v>249</c:v>
                </c:pt>
                <c:pt idx="4">
                  <c:v>193</c:v>
                </c:pt>
                <c:pt idx="5">
                  <c:v>183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Лист1!$F$2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Лист1!$C$3:$C$8</c:f>
              <c:strCache>
                <c:ptCount val="6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Лист1!$F$3:$F$8</c:f>
              <c:numCache>
                <c:formatCode>General</c:formatCode>
                <c:ptCount val="6"/>
                <c:pt idx="0">
                  <c:v>323</c:v>
                </c:pt>
                <c:pt idx="1">
                  <c:v>350</c:v>
                </c:pt>
                <c:pt idx="2">
                  <c:v>209</c:v>
                </c:pt>
                <c:pt idx="3">
                  <c:v>310</c:v>
                </c:pt>
                <c:pt idx="4">
                  <c:v>249</c:v>
                </c:pt>
                <c:pt idx="5">
                  <c:v>180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Лист1!$G$2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Лист1!$C$3:$C$8</c:f>
              <c:strCache>
                <c:ptCount val="6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Лист1!$G$3:$G$8</c:f>
              <c:numCache>
                <c:formatCode>General</c:formatCode>
                <c:ptCount val="6"/>
                <c:pt idx="0">
                  <c:v>281</c:v>
                </c:pt>
                <c:pt idx="1">
                  <c:v>325</c:v>
                </c:pt>
                <c:pt idx="2">
                  <c:v>321</c:v>
                </c:pt>
                <c:pt idx="3">
                  <c:v>339</c:v>
                </c:pt>
                <c:pt idx="4">
                  <c:v>303</c:v>
                </c:pt>
                <c:pt idx="5">
                  <c:v>311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Лист1!$H$2</c:f>
              <c:strCache>
                <c:ptCount val="1"/>
                <c:pt idx="0">
                  <c:v>история</c:v>
                </c:pt>
              </c:strCache>
            </c:strRef>
          </c:tx>
          <c:dPt>
            <c:idx val="2"/>
            <c:marker>
              <c:sp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marker>
              <c:sp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Лист1!$C$3:$C$8</c:f>
              <c:strCache>
                <c:ptCount val="6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Лист1!$H$3:$H$8</c:f>
              <c:numCache>
                <c:formatCode>General</c:formatCode>
                <c:ptCount val="6"/>
                <c:pt idx="0">
                  <c:v>192</c:v>
                </c:pt>
                <c:pt idx="1">
                  <c:v>214</c:v>
                </c:pt>
                <c:pt idx="2">
                  <c:v>222</c:v>
                </c:pt>
                <c:pt idx="3">
                  <c:v>102</c:v>
                </c:pt>
                <c:pt idx="4">
                  <c:v>143</c:v>
                </c:pt>
                <c:pt idx="5">
                  <c:v>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Лист1!$I$2</c:f>
              <c:strCache>
                <c:ptCount val="1"/>
                <c:pt idx="0">
                  <c:v>физика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Лист1!$C$3:$C$8</c:f>
              <c:strCache>
                <c:ptCount val="6"/>
                <c:pt idx="0">
                  <c:v>6 класс</c:v>
                </c:pt>
                <c:pt idx="1">
                  <c:v>7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Лист1!$I$3:$I$8</c:f>
              <c:numCache>
                <c:formatCode>General</c:formatCode>
                <c:ptCount val="6"/>
                <c:pt idx="1">
                  <c:v>16</c:v>
                </c:pt>
                <c:pt idx="2">
                  <c:v>47</c:v>
                </c:pt>
                <c:pt idx="3">
                  <c:v>201</c:v>
                </c:pt>
                <c:pt idx="4">
                  <c:v>207</c:v>
                </c:pt>
                <c:pt idx="5">
                  <c:v>109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022336"/>
        <c:axId val="139024256"/>
      </c:lineChart>
      <c:catAx>
        <c:axId val="13902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24256"/>
        <c:crosses val="autoZero"/>
        <c:auto val="1"/>
        <c:lblAlgn val="ctr"/>
        <c:lblOffset val="100"/>
        <c:noMultiLvlLbl val="0"/>
      </c:catAx>
      <c:valAx>
        <c:axId val="139024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 sz="1400" baseline="0">
                    <a:latin typeface="Times New Roman" pitchFamily="18" charset="0"/>
                    <a:cs typeface="Times New Roman" pitchFamily="18" charset="0"/>
                  </a:rPr>
                  <a:t> участников</a:t>
                </a:r>
                <a:endParaRPr lang="ru-RU" sz="14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223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>
          <a:bevelT w="69850"/>
          <a:bevelB w="5080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effectLst>
              <a:outerShdw blurRad="50800" dist="50800" dir="5400000" algn="ctr" rotWithShape="0">
                <a:srgbClr val="000000"/>
              </a:outerShdw>
            </a:effectLst>
          </c:spPr>
          <c:invertIfNegative val="0"/>
          <c:cat>
            <c:strRef>
              <c:f>Лист2!$D$7:$D$24</c:f>
              <c:strCache>
                <c:ptCount val="18"/>
                <c:pt idx="0">
                  <c:v>ГБОУ Лицей №138</c:v>
                </c:pt>
                <c:pt idx="1">
                  <c:v>ГБОУ Лицей №1598</c:v>
                </c:pt>
                <c:pt idx="2">
                  <c:v>ГБОУ Лицей №1799</c:v>
                </c:pt>
                <c:pt idx="3">
                  <c:v>ГБОУ СОШ №1106</c:v>
                </c:pt>
                <c:pt idx="4">
                  <c:v>ГБОУ СОШ №1234</c:v>
                </c:pt>
                <c:pt idx="5">
                  <c:v>ГБОУ СОШ №1240</c:v>
                </c:pt>
                <c:pt idx="6">
                  <c:v>ГБОУ СОШ №1368</c:v>
                </c:pt>
                <c:pt idx="7">
                  <c:v>ГБОУ СОШ №1375</c:v>
                </c:pt>
                <c:pt idx="8">
                  <c:v>ГБОУ СОШ №167</c:v>
                </c:pt>
                <c:pt idx="9">
                  <c:v>ГБОУ СОШ №1883</c:v>
                </c:pt>
                <c:pt idx="10">
                  <c:v>ГБОУ СОШ №2107</c:v>
                </c:pt>
                <c:pt idx="11">
                  <c:v>ГБОУ гимназия №1532</c:v>
                </c:pt>
                <c:pt idx="12">
                  <c:v>ГБОУ СОШ №1319</c:v>
                </c:pt>
                <c:pt idx="13">
                  <c:v>ГБОУ СОШ №192</c:v>
                </c:pt>
                <c:pt idx="14">
                  <c:v>ГБОУ Гимназия №1540</c:v>
                </c:pt>
                <c:pt idx="15">
                  <c:v>ГБОУ СОШ №2098</c:v>
                </c:pt>
                <c:pt idx="16">
                  <c:v>ГБОУ СОШ №58</c:v>
                </c:pt>
                <c:pt idx="17">
                  <c:v>ГБОУ Лицей №1525</c:v>
                </c:pt>
              </c:strCache>
            </c:strRef>
          </c:cat>
          <c:val>
            <c:numRef>
              <c:f>Лист2!$E$7:$E$24</c:f>
              <c:numCache>
                <c:formatCode>General</c:formatCode>
                <c:ptCount val="18"/>
                <c:pt idx="0">
                  <c:v>14</c:v>
                </c:pt>
                <c:pt idx="1">
                  <c:v>4</c:v>
                </c:pt>
                <c:pt idx="2">
                  <c:v>17</c:v>
                </c:pt>
                <c:pt idx="3">
                  <c:v>3</c:v>
                </c:pt>
                <c:pt idx="4">
                  <c:v>9</c:v>
                </c:pt>
                <c:pt idx="5">
                  <c:v>117</c:v>
                </c:pt>
                <c:pt idx="6">
                  <c:v>13</c:v>
                </c:pt>
                <c:pt idx="7">
                  <c:v>25</c:v>
                </c:pt>
                <c:pt idx="8">
                  <c:v>34</c:v>
                </c:pt>
                <c:pt idx="9">
                  <c:v>32</c:v>
                </c:pt>
                <c:pt idx="10">
                  <c:v>14</c:v>
                </c:pt>
                <c:pt idx="11">
                  <c:v>1</c:v>
                </c:pt>
                <c:pt idx="12">
                  <c:v>2</c:v>
                </c:pt>
                <c:pt idx="13">
                  <c:v>6</c:v>
                </c:pt>
                <c:pt idx="14">
                  <c:v>8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12"/>
        <c:shape val="cylinder"/>
        <c:axId val="142647296"/>
        <c:axId val="142648832"/>
        <c:axId val="0"/>
      </c:bar3DChart>
      <c:catAx>
        <c:axId val="142647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648832"/>
        <c:crosses val="autoZero"/>
        <c:auto val="1"/>
        <c:lblAlgn val="ctr"/>
        <c:lblOffset val="100"/>
        <c:noMultiLvlLbl val="0"/>
      </c:catAx>
      <c:valAx>
        <c:axId val="1426488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 sz="1200" baseline="0">
                    <a:latin typeface="Times New Roman" pitchFamily="18" charset="0"/>
                    <a:cs typeface="Times New Roman" pitchFamily="18" charset="0"/>
                  </a:rPr>
                  <a:t> победителей и призеров</a:t>
                </a:r>
                <a:endParaRPr lang="ru-RU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4264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46B87-80C5-48FA-ADC0-FE4299ACF5CE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C87E1-3835-42F5-BF4F-F066BE1F8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87E1-3835-42F5-BF4F-F066BE1F8B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4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C87E1-3835-42F5-BF4F-F066BE1F8B5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2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-1"/>
            <a:ext cx="9146876" cy="68554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 defTabSz="779252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2" y="3917381"/>
            <a:ext cx="6313500" cy="1632241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8650" y="5712848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40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78652" y="1632241"/>
            <a:ext cx="6313500" cy="1958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 defTabSz="779252"/>
            <a:endParaRPr lang="ru-RU" sz="1500">
              <a:solidFill>
                <a:prstClr val="white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036322" y="1795467"/>
            <a:ext cx="3110554" cy="1795465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878652" y="1469017"/>
            <a:ext cx="4157671" cy="163224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51" y="326448"/>
            <a:ext cx="1246398" cy="856819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52" y="1796556"/>
            <a:ext cx="5389573" cy="179546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5711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5" y="1796555"/>
            <a:ext cx="7237427" cy="473241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470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47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954725" y="2775446"/>
            <a:ext cx="7237427" cy="3754156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8786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5712848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47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5" y="1795467"/>
            <a:ext cx="7237427" cy="3754156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049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3541720" cy="65289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470"/>
              </a:spcBef>
              <a:defRPr/>
            </a:lvl2pPr>
            <a:lvl3pPr>
              <a:spcBef>
                <a:spcPts val="47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4" y="2611587"/>
            <a:ext cx="3541720" cy="391738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84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47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954725" y="2775446"/>
            <a:ext cx="7237427" cy="3754156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4698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54725" y="6692192"/>
            <a:ext cx="4157671" cy="163224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</p:grpSp>
      <p:pic>
        <p:nvPicPr>
          <p:cNvPr id="15" name="Изображение 14" descr="MISIS 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5" y="5712847"/>
            <a:ext cx="1298548" cy="641232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52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9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06284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EF09-2913-46EB-80FD-7BAD0385BA87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779252"/>
            <a:endParaRPr lang="ru-RU" sz="1500">
              <a:solidFill>
                <a:srgbClr val="009FD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60" y="1796555"/>
            <a:ext cx="2617793" cy="375415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5" y="5712847"/>
            <a:ext cx="1298548" cy="64123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954725" y="6698720"/>
            <a:ext cx="415767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5"/>
            <a:ext cx="4465647" cy="3754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96794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54725" y="6698720"/>
            <a:ext cx="415767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5" y="1796555"/>
            <a:ext cx="7237427" cy="4733501"/>
          </a:xfrm>
        </p:spPr>
        <p:txBody>
          <a:bodyPr numCol="3" spcCol="958147"/>
          <a:lstStyle>
            <a:lvl1pPr marL="0" marR="0" indent="-281808" algn="l" defTabSz="408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70"/>
              </a:spcAft>
              <a:buClrTx/>
              <a:buSzTx/>
              <a:buFont typeface="Wingdings" charset="2"/>
              <a:buAutoNum type="arabicPlain"/>
              <a:tabLst/>
              <a:defRPr sz="900" kern="1200"/>
            </a:lvl1pPr>
            <a:lvl2pPr marL="178948" indent="-178948">
              <a:buFont typeface="Wingdings" charset="2"/>
              <a:buAutoNum type="arabicPlain"/>
              <a:defRPr/>
            </a:lvl2pPr>
            <a:lvl3pPr marL="320615" indent="-178948">
              <a:buFont typeface="Wingdings" charset="2"/>
              <a:buAutoNum type="arabicPlain"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49470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774813"/>
            <a:ext cx="9146876" cy="4080604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 defTabSz="779252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78652" y="6698720"/>
            <a:ext cx="4157671" cy="163224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9252"/>
              <a:endParaRPr lang="ru-RU" sz="1500">
                <a:solidFill>
                  <a:prstClr val="white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0" y="1958690"/>
            <a:ext cx="8192152" cy="816121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 defTabSz="779252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795467"/>
            <a:ext cx="6036322" cy="163224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 defTabSz="779252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1878652" y="3917381"/>
            <a:ext cx="6313500" cy="1632241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78650" y="5712848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40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7930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952020" y="4733502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40904" tIns="140904" rIns="140904" bIns="140904"/>
          <a:lstStyle>
            <a:lvl1pPr marL="140904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4725" y="816122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5" y="1796555"/>
            <a:ext cx="7237427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979828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54725" y="816122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954724" y="1796555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77"/>
            <a:ext cx="3541720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4650433" y="4734940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40904" tIns="140904" rIns="140904" bIns="140904"/>
          <a:lstStyle>
            <a:lvl1pPr marL="140904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406218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5" y="1796556"/>
            <a:ext cx="7237427" cy="179546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7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7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869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4" y="1796556"/>
            <a:ext cx="3541720" cy="179546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7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7"/>
            <a:ext cx="3541720" cy="277481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6"/>
            <a:ext cx="3541720" cy="179546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14637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854007-BD8B-4186-82CA-279FE22C29BF}" type="datetime1">
              <a:rPr lang="ru-RU" smtClean="0">
                <a:solidFill>
                  <a:srgbClr val="4C4C4C"/>
                </a:solidFill>
              </a:rPr>
              <a:pPr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470"/>
              </a:spcBef>
              <a:defRPr/>
            </a:lvl3pPr>
            <a:lvl4pPr>
              <a:spcBef>
                <a:spcPts val="470"/>
              </a:spcBef>
              <a:defRPr/>
            </a:lvl4pPr>
            <a:lvl5pPr>
              <a:spcBef>
                <a:spcPts val="47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5" y="2774811"/>
            <a:ext cx="7237427" cy="3754156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438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2214" y="326448"/>
            <a:ext cx="769939" cy="3264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779252"/>
            <a:fld id="{B19B0651-EE4F-4900-A07F-96A6BFA9D0F0}" type="slidenum">
              <a:rPr lang="ru-RU" smtClean="0">
                <a:solidFill>
                  <a:srgbClr val="4C4C4C"/>
                </a:solidFill>
              </a:rPr>
              <a:pPr defTabSz="779252"/>
              <a:t>‹#›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2020" y="328218"/>
            <a:ext cx="6313500" cy="32135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pPr defTabSz="779252"/>
            <a:fld id="{EA854007-BD8B-4186-82CA-279FE22C29BF}" type="datetime1">
              <a:rPr lang="ru-RU" smtClean="0">
                <a:solidFill>
                  <a:srgbClr val="4C4C4C"/>
                </a:solidFill>
              </a:rPr>
              <a:pPr defTabSz="779252"/>
              <a:t>01.10.2016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725" y="816122"/>
            <a:ext cx="7237427" cy="816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24pt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725" y="1795465"/>
            <a:ext cx="7237427" cy="4733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14pt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12pt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r>
              <a:rPr lang="en-US" dirty="0" smtClean="0"/>
              <a:t> 10pt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295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08181" rtl="0" eaLnBrk="1" latinLnBrk="0" hangingPunct="1">
        <a:lnSpc>
          <a:spcPts val="2254"/>
        </a:lnSpc>
        <a:spcBef>
          <a:spcPct val="0"/>
        </a:spcBef>
        <a:buNone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08181" rtl="0" eaLnBrk="1" latinLnBrk="0" hangingPunct="1">
        <a:spcBef>
          <a:spcPts val="0"/>
        </a:spcBef>
        <a:spcAft>
          <a:spcPts val="470"/>
        </a:spcAft>
        <a:buFont typeface="Arial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40425" indent="-140425" algn="l" defTabSz="408181" rtl="0" eaLnBrk="1" latinLnBrk="0" hangingPunct="1">
        <a:spcBef>
          <a:spcPts val="0"/>
        </a:spcBef>
        <a:spcAft>
          <a:spcPts val="470"/>
        </a:spcAft>
        <a:buClr>
          <a:schemeClr val="tx1"/>
        </a:buClr>
        <a:buFont typeface="Lucida Grande"/>
        <a:buChar char="●"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80849" indent="-139182" algn="l" defTabSz="408181" rtl="0" eaLnBrk="1" latinLnBrk="0" hangingPunct="1">
        <a:spcBef>
          <a:spcPts val="0"/>
        </a:spcBef>
        <a:spcAft>
          <a:spcPts val="470"/>
        </a:spcAft>
        <a:buFont typeface="Lucida Grande"/>
        <a:buChar char="—"/>
        <a:defRPr sz="800" kern="1200">
          <a:solidFill>
            <a:schemeClr val="tx2"/>
          </a:solidFill>
          <a:latin typeface="+mn-lt"/>
          <a:ea typeface="+mn-ea"/>
          <a:cs typeface="+mn-cs"/>
        </a:defRPr>
      </a:lvl3pPr>
      <a:lvl4pPr marL="1428632" indent="-204090" algn="l" defTabSz="40818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36813" indent="-204090" algn="l" defTabSz="40818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44993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74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5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3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03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6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45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.susu.ru/" TargetMode="External"/><Relationship Id="rId2" Type="http://schemas.openxmlformats.org/officeDocument/2006/relationships/hyperlink" Target="http://www.br.susu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652" y="4245031"/>
            <a:ext cx="6313500" cy="163224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Олимпиады, проводимые в НИТУ «МИСиС»            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ЦДПиОП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Бушмина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74063" y="325438"/>
            <a:ext cx="769937" cy="3270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1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8" name="Название 15"/>
          <p:cNvSpPr txBox="1">
            <a:spLocks/>
          </p:cNvSpPr>
          <p:nvPr/>
        </p:nvSpPr>
        <p:spPr>
          <a:xfrm>
            <a:off x="1904453" y="4509120"/>
            <a:ext cx="6156351" cy="1498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08181" rtl="0" eaLnBrk="1" latinLnBrk="0" hangingPunct="1">
              <a:lnSpc>
                <a:spcPts val="2254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4" b="24054"/>
          <a:stretch>
            <a:fillRect/>
          </a:stretch>
        </p:blipFill>
        <p:spPr>
          <a:xfrm>
            <a:off x="1871614" y="1604797"/>
            <a:ext cx="6300787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10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80548"/>
            <a:ext cx="8064896" cy="816121"/>
          </a:xfrm>
        </p:spPr>
        <p:txBody>
          <a:bodyPr/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Интернет олимпиада школьников по физике (10-11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4486799" cy="305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60" y="1412776"/>
            <a:ext cx="4091240" cy="230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66563"/>
            <a:ext cx="3814191" cy="214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03752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4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725" y="816123"/>
            <a:ext cx="7237427" cy="524646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Конкурс Компетенций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«РОБОТОН-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rgbClr val="00B09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B09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11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5" y="1484784"/>
            <a:ext cx="7577715" cy="2107237"/>
          </a:xfrm>
        </p:spPr>
        <p:txBody>
          <a:bodyPr/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«РОБОТОН-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призван помочь развить у обучающихся 9, 10 и 11 классов творческих способностей и интереса к научной деятельности, а также создать условия для интеллектуального развития и профессиональной ориентации.</a:t>
            </a:r>
          </a:p>
          <a:p>
            <a:endParaRPr lang="ru-RU" dirty="0"/>
          </a:p>
        </p:txBody>
      </p:sp>
      <p:pic>
        <p:nvPicPr>
          <p:cNvPr id="2052" name="Picture 4" descr="https://cloclo40.datacloudmail.ru/weblink/thumb/xw1/J1h3/jmUFiDzEw/5/%D0%A4%D0%BE%D1%82%D0%BE%D0%BE%D1%82%D1%87%D1%91%D1%82/10.%20%D0%9F%D0%BE%D1%81%D0%BB%D0%B5%D0%B4%D0%BD%D0%B8%D0%B5%20%D1%88%D1%82%D1%80%D0%B8%D1%85%D0%B8.jpg?x-email=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64" y="3356992"/>
            <a:ext cx="4320480" cy="30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cloclo27.datacloudmail.ru/weblink/thumb/xw1/J1h3/jmUFiDzEw/6/%D0%A4%D0%BE%D1%82%D0%BE%D0%BE%D1%82%D1%87%D0%B5%D1%82/DSC_2334.jpg?x-email=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310536" cy="309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12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71600" y="1412776"/>
            <a:ext cx="7237427" cy="816121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Горняцкая смена» (математика, физика) (9-11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Олимпиада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«Английский язык для глобального прогресса» (10-11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37427" cy="816121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Олимпиады НИТУ «МИСиС»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688"/>
            <a:ext cx="3672408" cy="245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11424"/>
            <a:ext cx="3127896" cy="208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05534"/>
            <a:ext cx="3027651" cy="225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8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13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237427" cy="816121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973" y="332656"/>
            <a:ext cx="7237427" cy="816121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Олимпиада «МИСиС зажигает звёзды»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2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99592" y="1196752"/>
            <a:ext cx="7776864" cy="984373"/>
          </a:xfrm>
        </p:spPr>
        <p:txBody>
          <a:bodyPr/>
          <a:lstStyle/>
          <a:p>
            <a:r>
              <a:rPr lang="ru-RU" sz="18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Олимпиада </a:t>
            </a:r>
            <a:r>
              <a:rPr lang="ru-RU" sz="1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8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следующим общеобразовательным предметам: </a:t>
            </a:r>
            <a:endParaRPr lang="ru-RU" sz="18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язык (6-11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(6-11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(6-11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обществознание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(6-11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(9-11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(9-11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r="28320"/>
          <a:stretch>
            <a:fillRect/>
          </a:stretch>
        </p:blipFill>
        <p:spPr>
          <a:xfrm>
            <a:off x="6228184" y="1556792"/>
            <a:ext cx="289708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01767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3"/>
            <a:ext cx="7237427" cy="648073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Олимпиада «МИСиС зажигает звёзды»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3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9552" y="1340768"/>
            <a:ext cx="4465647" cy="3754156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проведения мероприятия</a:t>
            </a: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условий для личностной самореализации и развития навыков самостоятельной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работы;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Выявление с целью дальнейшего сопровождения одаренных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Определение образовательных потребностей обучающихся, мотивация их к получению дополнительных знаний через поддержку интереса к решению олимпиадных задач.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r="26712"/>
          <a:stretch>
            <a:fillRect/>
          </a:stretch>
        </p:blipFill>
        <p:spPr>
          <a:xfrm>
            <a:off x="5204494" y="1268760"/>
            <a:ext cx="3939505" cy="5589240"/>
          </a:xfrm>
        </p:spPr>
      </p:pic>
    </p:spTree>
    <p:extLst>
      <p:ext uri="{BB962C8B-B14F-4D97-AF65-F5344CB8AC3E}">
        <p14:creationId xmlns:p14="http://schemas.microsoft.com/office/powerpoint/2010/main" val="28228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4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участвующих в олимпиаде в 2015 году.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188370251"/>
              </p:ext>
            </p:extLst>
          </p:nvPr>
        </p:nvGraphicFramePr>
        <p:xfrm>
          <a:off x="755576" y="1556792"/>
          <a:ext cx="75608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530120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Общее количество участников отборочного этапа Олимпиады по шести предметам составило 8335 человек.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5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04856" cy="52464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количество победителей и призеров в каждой школе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428251266"/>
              </p:ext>
            </p:extLst>
          </p:nvPr>
        </p:nvGraphicFramePr>
        <p:xfrm>
          <a:off x="755576" y="1268760"/>
          <a:ext cx="7848872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0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6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572" y="332656"/>
            <a:ext cx="8494884" cy="66866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Многопрофильная инженерная олимпиада «Звезда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(6 – 11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1572" y="112474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Многопрофильная инженерная олимпиада "Звезда" образована в 2015 году путем слияния 2-х олимпиад школьников: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Многопрофильной инженерной олимпиады "Будущее России"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олимпиады школьников "Звезда - Таланты на службе обороны и безопасности"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4752"/>
            <a:ext cx="4091689" cy="273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4263178" cy="284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08" y="4581128"/>
            <a:ext cx="340849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7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725" y="620688"/>
            <a:ext cx="7577715" cy="576065"/>
          </a:xfrm>
        </p:spPr>
        <p:txBody>
          <a:bodyPr/>
          <a:lstStyle/>
          <a:p>
            <a:pPr algn="ctr"/>
            <a:r>
              <a:rPr lang="ru-RU" sz="2800" b="1" cap="all" dirty="0">
                <a:latin typeface="Times New Roman" pitchFamily="18" charset="0"/>
                <a:cs typeface="Times New Roman" pitchFamily="18" charset="0"/>
              </a:rPr>
              <a:t>ОТКРЫТАЯ ХИМИЧЕСКАЯ ОЛИМПИАДА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7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71600" y="1412776"/>
            <a:ext cx="7237427" cy="1795465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Основной целью проведения Олимпиады является повышение интереса школьников к углубленному изучению химии, выявление их творческих способностей, а также поиск молодых талантов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Победители 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призеры награждены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свидетельствами участника, сертификатами, грамотами, памятными подарками и другими призами. Льготы победителям и призерам Олимпиады, в том числе баллы за портфолио при поступлении в высшие учебные заведения, предоставляются в соответствии с Порядком проведения олимпиад школьников.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3036"/>
            <a:ext cx="3994406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53036"/>
            <a:ext cx="4015303" cy="255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0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8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9363" y="548680"/>
            <a:ext cx="7433699" cy="74067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Открытая олимпиада по программированию НИТУ «МИСиС»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Cognitive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Technologies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(на 2016/17 учебный год включена в перечень олимпиад школьников, утверждаемый Минобрнауки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России)</a:t>
            </a:r>
            <a:r>
              <a:rPr lang="ru-RU" sz="1300" i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1300" i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1300" i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1300" i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Олимпиада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программированию для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учащихся 10-11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классов общеобразовательных организаций, проводимая НИТУ «МИСиС» совместно с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Cognitive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Technologies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645024"/>
            <a:ext cx="3886901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13" y="3501008"/>
            <a:ext cx="4433363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C4C4C"/>
                </a:solidFill>
              </a:rPr>
              <a:pPr/>
              <a:t>9</a:t>
            </a:fld>
            <a:endParaRPr lang="ru-RU">
              <a:solidFill>
                <a:srgbClr val="4C4C4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37427" cy="816121"/>
          </a:xfrm>
        </p:spPr>
        <p:txBody>
          <a:bodyPr/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Объединенная межвузовская математическая олимпиада школьников (9-11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1880" y="1592494"/>
            <a:ext cx="5640238" cy="421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0640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2" y="1700808"/>
            <a:ext cx="268657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1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IS Theme">
  <a:themeElements>
    <a:clrScheme name="MISIS">
      <a:dk1>
        <a:srgbClr val="009FDF"/>
      </a:dk1>
      <a:lt1>
        <a:sysClr val="window" lastClr="FFFFFF"/>
      </a:lt1>
      <a:dk2>
        <a:srgbClr val="4C4C4C"/>
      </a:dk2>
      <a:lt2>
        <a:srgbClr val="FFFFFF"/>
      </a:lt2>
      <a:accent1>
        <a:srgbClr val="F65275"/>
      </a:accent1>
      <a:accent2>
        <a:srgbClr val="407EC9"/>
      </a:accent2>
      <a:accent3>
        <a:srgbClr val="F2A900"/>
      </a:accent3>
      <a:accent4>
        <a:srgbClr val="C04C36"/>
      </a:accent4>
      <a:accent5>
        <a:srgbClr val="6CC24A"/>
      </a:accent5>
      <a:accent6>
        <a:srgbClr val="009CA6"/>
      </a:accent6>
      <a:hlink>
        <a:srgbClr val="0033A0"/>
      </a:hlink>
      <a:folHlink>
        <a:srgbClr val="00187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292</Words>
  <Application>Microsoft Office PowerPoint</Application>
  <PresentationFormat>Экран (4:3)</PresentationFormat>
  <Paragraphs>51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MISIS Theme</vt:lpstr>
      <vt:lpstr>Олимпиады, проводимые в НИТУ «МИСиС»               заместитель директора ЦДПиОП  Бушмина Е.В.</vt:lpstr>
      <vt:lpstr>Олимпиада «МИСиС зажигает звёзды»</vt:lpstr>
      <vt:lpstr>Олимпиада «МИСиС зажигает звёзды»</vt:lpstr>
      <vt:lpstr>Количество участвующих в олимпиаде в 2015 году.</vt:lpstr>
      <vt:lpstr>Общее количество победителей и призеров в каждой школе</vt:lpstr>
      <vt:lpstr>Многопрофильная инженерная олимпиада «Звезда» (6 – 11 кл.) </vt:lpstr>
      <vt:lpstr>ОТКРЫТАЯ ХИМИЧЕСКАЯ ОЛИМПИАДА </vt:lpstr>
      <vt:lpstr>Открытая олимпиада по программированию НИТУ «МИСиС» и Cognitive Technologies  (на 2016/17 учебный год включена в перечень олимпиад школьников, утверждаемый Минобрнауки России)  Олимпиада по программированию для учащихся 10-11 классов общеобразовательных организаций, проводимая НИТУ «МИСиС» совместно с Cognitive Technologies   </vt:lpstr>
      <vt:lpstr>Объединенная межвузовская математическая олимпиада школьников (9-11 кл.) </vt:lpstr>
      <vt:lpstr>Интернет олимпиада школьников по физике (10-11 кл.) </vt:lpstr>
      <vt:lpstr>Конкурс Компетенций «РОБОТОН-МиР» </vt:lpstr>
      <vt:lpstr>Олимпиады НИТУ «МИСиС»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2016-09-29T15:53:14Z</dcterms:created>
  <dcterms:modified xsi:type="dcterms:W3CDTF">2016-10-01T07:07:32Z</dcterms:modified>
</cp:coreProperties>
</file>