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8" r:id="rId3"/>
    <p:sldId id="350" r:id="rId4"/>
    <p:sldId id="351" r:id="rId5"/>
    <p:sldId id="353" r:id="rId6"/>
    <p:sldId id="354" r:id="rId7"/>
    <p:sldId id="355" r:id="rId8"/>
    <p:sldId id="352" r:id="rId9"/>
    <p:sldId id="356" r:id="rId10"/>
    <p:sldId id="349" r:id="rId11"/>
    <p:sldId id="298" r:id="rId12"/>
  </p:sldIdLst>
  <p:sldSz cx="10688638" cy="7562850"/>
  <p:notesSz cx="6805613" cy="9939338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AB40EB-2817-432F-ACFA-838E30AD2EEA}">
          <p14:sldIdLst>
            <p14:sldId id="256"/>
            <p14:sldId id="348"/>
            <p14:sldId id="350"/>
            <p14:sldId id="351"/>
            <p14:sldId id="353"/>
            <p14:sldId id="354"/>
            <p14:sldId id="355"/>
            <p14:sldId id="352"/>
            <p14:sldId id="356"/>
            <p14:sldId id="349"/>
            <p14:sldId id="2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28">
          <p15:clr>
            <a:srgbClr val="A4A3A4"/>
          </p15:clr>
        </p15:guide>
        <p15:guide id="2" orient="horz" pos="4536">
          <p15:clr>
            <a:srgbClr val="A4A3A4"/>
          </p15:clr>
        </p15:guide>
        <p15:guide id="3" orient="horz" pos="1928">
          <p15:clr>
            <a:srgbClr val="A4A3A4"/>
          </p15:clr>
        </p15:guide>
        <p15:guide id="4" orient="horz" pos="1814">
          <p15:clr>
            <a:srgbClr val="A4A3A4"/>
          </p15:clr>
        </p15:guide>
        <p15:guide id="5" orient="horz" pos="1248">
          <p15:clr>
            <a:srgbClr val="A4A3A4"/>
          </p15:clr>
        </p15:guide>
        <p15:guide id="6" orient="horz" pos="1134">
          <p15:clr>
            <a:srgbClr val="A4A3A4"/>
          </p15:clr>
        </p15:guide>
        <p15:guide id="7" orient="horz" pos="568">
          <p15:clr>
            <a:srgbClr val="A4A3A4"/>
          </p15:clr>
        </p15:guide>
        <p15:guide id="8" orient="horz" pos="454">
          <p15:clr>
            <a:srgbClr val="A4A3A4"/>
          </p15:clr>
        </p15:guide>
        <p15:guide id="9" orient="horz" pos="2496">
          <p15:clr>
            <a:srgbClr val="A4A3A4"/>
          </p15:clr>
        </p15:guide>
        <p15:guide id="10" orient="horz" pos="2608">
          <p15:clr>
            <a:srgbClr val="A4A3A4"/>
          </p15:clr>
        </p15:guide>
        <p15:guide id="11" orient="horz" pos="3176">
          <p15:clr>
            <a:srgbClr val="A4A3A4"/>
          </p15:clr>
        </p15:guide>
        <p15:guide id="12" orient="horz" pos="3290">
          <p15:clr>
            <a:srgbClr val="A4A3A4"/>
          </p15:clr>
        </p15:guide>
        <p15:guide id="13" orient="horz" pos="3856">
          <p15:clr>
            <a:srgbClr val="A4A3A4"/>
          </p15:clr>
        </p15:guide>
        <p15:guide id="14" orient="horz" pos="3970">
          <p15:clr>
            <a:srgbClr val="A4A3A4"/>
          </p15:clr>
        </p15:guide>
        <p15:guide id="15" pos="701">
          <p15:clr>
            <a:srgbClr val="A4A3A4"/>
          </p15:clr>
        </p15:guide>
        <p15:guide id="16" pos="6031">
          <p15:clr>
            <a:srgbClr val="A4A3A4"/>
          </p15:clr>
        </p15:guide>
        <p15:guide id="17" pos="3309">
          <p15:clr>
            <a:srgbClr val="A4A3A4"/>
          </p15:clr>
        </p15:guide>
        <p15:guide id="18" pos="2743">
          <p15:clr>
            <a:srgbClr val="A4A3A4"/>
          </p15:clr>
        </p15:guide>
        <p15:guide id="19" pos="2629">
          <p15:clr>
            <a:srgbClr val="A4A3A4"/>
          </p15:clr>
        </p15:guide>
        <p15:guide id="20" pos="2063">
          <p15:clr>
            <a:srgbClr val="A4A3A4"/>
          </p15:clr>
        </p15:guide>
        <p15:guide id="21" pos="1949">
          <p15:clr>
            <a:srgbClr val="A4A3A4"/>
          </p15:clr>
        </p15:guide>
        <p15:guide id="22" pos="1381">
          <p15:clr>
            <a:srgbClr val="A4A3A4"/>
          </p15:clr>
        </p15:guide>
        <p15:guide id="23" pos="1269">
          <p15:clr>
            <a:srgbClr val="A4A3A4"/>
          </p15:clr>
        </p15:guide>
        <p15:guide id="24" pos="3423">
          <p15:clr>
            <a:srgbClr val="A4A3A4"/>
          </p15:clr>
        </p15:guide>
        <p15:guide id="25" pos="3989">
          <p15:clr>
            <a:srgbClr val="A4A3A4"/>
          </p15:clr>
        </p15:guide>
        <p15:guide id="26" pos="4103">
          <p15:clr>
            <a:srgbClr val="A4A3A4"/>
          </p15:clr>
        </p15:guide>
        <p15:guide id="27" pos="4669">
          <p15:clr>
            <a:srgbClr val="A4A3A4"/>
          </p15:clr>
        </p15:guide>
        <p15:guide id="28" pos="4783">
          <p15:clr>
            <a:srgbClr val="A4A3A4"/>
          </p15:clr>
        </p15:guide>
        <p15:guide id="29" pos="5351">
          <p15:clr>
            <a:srgbClr val="A4A3A4"/>
          </p15:clr>
        </p15:guide>
        <p15:guide id="30" pos="54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D4EEFB"/>
    <a:srgbClr val="003399"/>
    <a:srgbClr val="000000"/>
    <a:srgbClr val="5EC6F2"/>
    <a:srgbClr val="9FDAF7"/>
    <a:srgbClr val="C04C36"/>
    <a:srgbClr val="FF8200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29" autoAdjust="0"/>
  </p:normalViewPr>
  <p:slideViewPr>
    <p:cSldViewPr snapToGrid="0">
      <p:cViewPr>
        <p:scale>
          <a:sx n="90" d="100"/>
          <a:sy n="90" d="100"/>
        </p:scale>
        <p:origin x="-1092" y="-180"/>
      </p:cViewPr>
      <p:guideLst>
        <p:guide orient="horz" pos="228"/>
        <p:guide orient="horz" pos="4536"/>
        <p:guide orient="horz" pos="1928"/>
        <p:guide orient="horz" pos="1814"/>
        <p:guide orient="horz" pos="1248"/>
        <p:guide orient="horz" pos="1134"/>
        <p:guide orient="horz" pos="568"/>
        <p:guide orient="horz" pos="454"/>
        <p:guide orient="horz" pos="2496"/>
        <p:guide orient="horz" pos="2608"/>
        <p:guide orient="horz" pos="3176"/>
        <p:guide orient="horz" pos="3290"/>
        <p:guide orient="horz" pos="3856"/>
        <p:guide orient="horz" pos="3970"/>
        <p:guide pos="701"/>
        <p:guide pos="6031"/>
        <p:guide pos="3309"/>
        <p:guide pos="2743"/>
        <p:guide pos="2629"/>
        <p:guide pos="2063"/>
        <p:guide pos="1949"/>
        <p:guide pos="1381"/>
        <p:guide pos="1269"/>
        <p:guide pos="3423"/>
        <p:guide pos="3989"/>
        <p:guide pos="4103"/>
        <p:guide pos="4669"/>
        <p:guide pos="4783"/>
        <p:guide pos="5351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5" d="100"/>
          <a:sy n="175" d="100"/>
        </p:scale>
        <p:origin x="-6248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5861D-3242-2746-9A6E-7DB2285D63C6}" type="datetime1">
              <a:rPr lang="ru-RU" smtClean="0"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1A15-9264-F641-98F2-584EACD42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85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EDC3-BF72-F542-8010-6D7DFE72B45F}" type="datetime1">
              <a:rPr lang="ru-RU" smtClean="0"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573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58F95-6A07-F847-BADF-E5DD2C69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73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8F95-6A07-F847-BADF-E5DD2C69AA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0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360000"/>
            <a:ext cx="1456944" cy="944880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2196000" y="1981200"/>
            <a:ext cx="6300000" cy="198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34" name="Прямоугольник 33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9" name="Изображение 28" descr="MI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360000"/>
            <a:ext cx="1456944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1116000" y="1981201"/>
            <a:ext cx="8460000" cy="52188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1116000" y="3060700"/>
            <a:ext cx="8460000" cy="4140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1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63000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1116000" y="1980000"/>
            <a:ext cx="8460000" cy="41400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4140000" cy="72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1116000" y="2879999"/>
            <a:ext cx="4140000" cy="43200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198"/>
            <a:ext cx="4140000" cy="522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1116000" y="3060700"/>
            <a:ext cx="8460000" cy="41400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16000" y="7380000"/>
            <a:ext cx="4860000" cy="180000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Изображение 14" descr="MISIS 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1116000" y="1981198"/>
            <a:ext cx="5220000" cy="3060000"/>
          </a:xfrm>
        </p:spPr>
        <p:txBody>
          <a:bodyPr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1116000" y="7380000"/>
            <a:ext cx="4860000" cy="180000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Изображение 14" descr="MISI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" y="-1"/>
            <a:ext cx="10692000" cy="75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96000" y="1800000"/>
            <a:ext cx="7380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7056000" y="1980000"/>
            <a:ext cx="3636000" cy="1980000"/>
            <a:chOff x="7056000" y="1980000"/>
            <a:chExt cx="3636000" cy="1980000"/>
          </a:xfrm>
        </p:grpSpPr>
        <p:sp>
          <p:nvSpPr>
            <p:cNvPr id="12" name="Прямоугольник 11"/>
            <p:cNvSpPr/>
            <p:nvPr userDrawn="1"/>
          </p:nvSpPr>
          <p:spPr>
            <a:xfrm>
              <a:off x="7056000" y="1980000"/>
              <a:ext cx="540000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7596000" y="1980000"/>
              <a:ext cx="900000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8496000" y="1980000"/>
              <a:ext cx="180000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8676000" y="1980000"/>
              <a:ext cx="900000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9576000" y="1980000"/>
              <a:ext cx="1116000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>
            <a:off x="2196000" y="1620000"/>
            <a:ext cx="4860000" cy="180000"/>
            <a:chOff x="2196000" y="1620000"/>
            <a:chExt cx="4860000" cy="180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Изображение 28" descr="MI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0" y="360000"/>
            <a:ext cx="1456944" cy="944880"/>
          </a:xfrm>
          <a:prstGeom prst="rect">
            <a:avLst/>
          </a:prstGeom>
        </p:spPr>
      </p:pic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2196000" y="1981200"/>
            <a:ext cx="6300000" cy="19800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516000" y="1981200"/>
            <a:ext cx="3060000" cy="41400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5220000" cy="4140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39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5220000"/>
          </a:xfrm>
        </p:spPr>
        <p:txBody>
          <a:bodyPr numCol="3" spcCol="1224000"/>
          <a:lstStyle>
            <a:lvl1pPr marL="0" marR="0" indent="-3600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AutoNum type="arabicPlain"/>
              <a:tabLst/>
              <a:defRPr sz="1200" kern="1200"/>
            </a:lvl1pPr>
            <a:lvl2pPr marL="228600" indent="-228600">
              <a:buFont typeface="Wingdings" charset="2"/>
              <a:buAutoNum type="arabicPlain"/>
              <a:defRPr/>
            </a:lvl2pPr>
            <a:lvl3pPr marL="409575" indent="-228600">
              <a:buFont typeface="Wingdings" charset="2"/>
              <a:buAutoNum type="arabicPlain"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6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3060000"/>
            <a:ext cx="10692000" cy="4500000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2196000" y="7387200"/>
            <a:ext cx="4860000" cy="180000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 userDrawn="1"/>
        </p:nvSpPr>
        <p:spPr>
          <a:xfrm>
            <a:off x="0" y="2160000"/>
            <a:ext cx="9576000" cy="900000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1980000"/>
            <a:ext cx="7056000" cy="180000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9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516000" y="1981200"/>
            <a:ext cx="3060000" cy="414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5220000" cy="414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pic>
        <p:nvPicPr>
          <p:cNvPr id="24" name="Изображение 12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grpSp>
        <p:nvGrpSpPr>
          <p:cNvPr id="25" name="Группа 24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26" name="Прямоугольник 2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530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112838" y="5220000"/>
            <a:ext cx="4143162" cy="1440000"/>
          </a:xfrm>
          <a:blipFill rotWithShape="1">
            <a:blip r:embed="rId2"/>
            <a:stretch>
              <a:fillRect/>
            </a:stretch>
          </a:blipFill>
        </p:spPr>
        <p:txBody>
          <a:bodyPr lIns="180000" tIns="180000" rIns="180000" bIns="180000"/>
          <a:lstStyle>
            <a:lvl1pPr marL="180000">
              <a:spcAft>
                <a:spcPts val="0"/>
              </a:spcAft>
              <a:defRPr/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30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23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1116000" y="1981200"/>
            <a:ext cx="4140000" cy="522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225"/>
            <a:ext cx="4140000" cy="30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5436000" y="5221585"/>
            <a:ext cx="4143162" cy="1440000"/>
          </a:xfrm>
          <a:blipFill rotWithShape="1">
            <a:blip r:embed="rId2"/>
            <a:stretch>
              <a:fillRect/>
            </a:stretch>
          </a:blipFill>
        </p:spPr>
        <p:txBody>
          <a:bodyPr lIns="180000" tIns="180000" rIns="180000" bIns="180000"/>
          <a:lstStyle>
            <a:lvl1pPr marL="180000">
              <a:spcAft>
                <a:spcPts val="0"/>
              </a:spcAft>
              <a:defRPr/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6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116000" y="4141788"/>
            <a:ext cx="4140000" cy="30600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5436000" y="4141788"/>
            <a:ext cx="4140000" cy="30600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414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1116000" y="4141788"/>
            <a:ext cx="4140000" cy="30600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5436000" y="4141788"/>
            <a:ext cx="4140000" cy="30600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200"/>
            <a:ext cx="414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11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1116000" y="3060000"/>
            <a:ext cx="8460000" cy="41400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1116000" y="1981201"/>
            <a:ext cx="8460000" cy="5218800"/>
          </a:xfrm>
        </p:spPr>
        <p:txBody>
          <a:bodyPr/>
          <a:lstStyle/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1116000" y="3060700"/>
            <a:ext cx="8460000" cy="4140000"/>
          </a:xfrm>
        </p:spPr>
        <p:txBody>
          <a:bodyPr/>
          <a:lstStyle/>
          <a:p>
            <a:r>
              <a:rPr lang="en-US" smtClean="0"/>
              <a:t>Щелкните значок, чтобы добавить таблицу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63000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1116000" y="1980000"/>
            <a:ext cx="8460000" cy="4140000"/>
          </a:xfrm>
        </p:spPr>
        <p:txBody>
          <a:bodyPr/>
          <a:lstStyle/>
          <a:p>
            <a:r>
              <a:rPr lang="en-US" smtClean="0"/>
              <a:t>Щелкните значок, чтобы добавить диаграмму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4140000" cy="72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1116000" y="2879999"/>
            <a:ext cx="4140000" cy="4320000"/>
          </a:xfrm>
        </p:spPr>
        <p:txBody>
          <a:bodyPr/>
          <a:lstStyle/>
          <a:p>
            <a:r>
              <a:rPr lang="en-US" smtClean="0"/>
              <a:t>Щелкните значок, чтобы добавить диаграмму</a:t>
            </a:r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198"/>
            <a:ext cx="4140000" cy="522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1116000" y="3060700"/>
            <a:ext cx="8460000" cy="4140000"/>
          </a:xfrm>
        </p:spPr>
        <p:txBody>
          <a:bodyPr/>
          <a:lstStyle/>
          <a:p>
            <a:r>
              <a:rPr lang="en-US" smtClean="0"/>
              <a:t>Щелкните значок, чтобы добавить рисунок SmartArt</a:t>
            </a:r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5220000"/>
          </a:xfrm>
        </p:spPr>
        <p:txBody>
          <a:bodyPr numCol="3" spcCol="1224000"/>
          <a:lstStyle>
            <a:lvl1pPr marL="0" marR="0" indent="-3600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charset="2"/>
              <a:buAutoNum type="arabicPlain"/>
              <a:tabLst/>
              <a:defRPr sz="1200" kern="1200"/>
            </a:lvl1pPr>
            <a:lvl2pPr marL="228600" indent="-228600">
              <a:buFont typeface="Wingdings" charset="2"/>
              <a:buAutoNum type="arabicPlain"/>
              <a:defRPr/>
            </a:lvl2pPr>
            <a:lvl3pPr marL="409575" indent="-228600">
              <a:buFont typeface="Wingdings" charset="2"/>
              <a:buAutoNum type="arabicPlain"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1116000" y="7387200"/>
            <a:ext cx="4860000" cy="180000"/>
            <a:chOff x="2196000" y="1620000"/>
            <a:chExt cx="4860000" cy="180000"/>
          </a:xfrm>
        </p:grpSpPr>
        <p:sp>
          <p:nvSpPr>
            <p:cNvPr id="25" name="Прямоугольник 2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676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116000" y="7380000"/>
            <a:ext cx="4860000" cy="180000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Изображение 14" descr="MISI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6300000"/>
            <a:ext cx="1517904" cy="707136"/>
          </a:xfrm>
          <a:prstGeom prst="rect">
            <a:avLst/>
          </a:prstGeom>
        </p:spPr>
      </p:pic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1116000" y="1981198"/>
            <a:ext cx="5220000" cy="3060000"/>
          </a:xfrm>
        </p:spPr>
        <p:txBody>
          <a:bodyPr/>
          <a:lstStyle>
            <a:lvl1pPr>
              <a:spcBef>
                <a:spcPts val="0"/>
              </a:spcBef>
              <a:defRPr sz="12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66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3060000"/>
            <a:ext cx="10692000" cy="4500000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96000" y="7387200"/>
            <a:ext cx="4860000" cy="180000"/>
            <a:chOff x="2196000" y="1620000"/>
            <a:chExt cx="4860000" cy="180000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0" y="2160000"/>
            <a:ext cx="9576000" cy="900000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980000"/>
            <a:ext cx="7056000" cy="180000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2196000" y="4320000"/>
            <a:ext cx="7380000" cy="1800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95998" y="6300000"/>
            <a:ext cx="7380000" cy="90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3060000"/>
            <a:ext cx="10692000" cy="4500000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2196000" y="7387200"/>
            <a:ext cx="4860000" cy="180000"/>
            <a:chOff x="2196000" y="1620000"/>
            <a:chExt cx="4860000" cy="180000"/>
          </a:xfrm>
        </p:grpSpPr>
        <p:sp>
          <p:nvSpPr>
            <p:cNvPr id="26" name="Прямоугольник 25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 userDrawn="1"/>
        </p:nvSpPr>
        <p:spPr>
          <a:xfrm>
            <a:off x="0" y="2160000"/>
            <a:ext cx="9576000" cy="900000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1980000"/>
            <a:ext cx="7056000" cy="180000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112838" y="5220000"/>
            <a:ext cx="4143162" cy="1440000"/>
          </a:xfrm>
          <a:blipFill rotWithShape="1">
            <a:blip r:embed="rId2"/>
            <a:stretch>
              <a:fillRect/>
            </a:stretch>
          </a:blipFill>
        </p:spPr>
        <p:txBody>
          <a:bodyPr lIns="180000" tIns="180000" rIns="180000" bIns="180000"/>
          <a:lstStyle>
            <a:lvl1pPr marL="180000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30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36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1116000" y="1981200"/>
            <a:ext cx="4140000" cy="522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225"/>
            <a:ext cx="4140000" cy="30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5436000" y="5221585"/>
            <a:ext cx="4143162" cy="1440000"/>
          </a:xfrm>
          <a:blipFill rotWithShape="1">
            <a:blip r:embed="rId2"/>
            <a:stretch>
              <a:fillRect/>
            </a:stretch>
          </a:blipFill>
        </p:spPr>
        <p:txBody>
          <a:bodyPr lIns="180000" tIns="180000" rIns="180000" bIns="180000"/>
          <a:lstStyle>
            <a:lvl1pPr marL="180000">
              <a:spcAft>
                <a:spcPts val="0"/>
              </a:spcAft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846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1116000" y="4141788"/>
            <a:ext cx="4140000" cy="306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5436000" y="4141788"/>
            <a:ext cx="4140000" cy="306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1116000" y="1981200"/>
            <a:ext cx="414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1116000" y="4141788"/>
            <a:ext cx="4140000" cy="306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5436000" y="4141788"/>
            <a:ext cx="4140000" cy="306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5436000" y="1981200"/>
            <a:ext cx="4140000" cy="198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68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1116000" y="1981200"/>
            <a:ext cx="8460000" cy="90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1116000" y="3060000"/>
            <a:ext cx="8460000" cy="4140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EFB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000" y="360000"/>
            <a:ext cx="9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2838" y="361950"/>
            <a:ext cx="7380000" cy="3543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НИТУ «МИСиС» / 2015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900000"/>
            <a:ext cx="84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24pt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00" y="1980000"/>
            <a:ext cx="8460000" cy="52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14pt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12pt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r>
              <a:rPr lang="en-US" dirty="0" smtClean="0"/>
              <a:t> 10pt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6750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49" r:id="rId16"/>
    <p:sldLayoutId id="2147483650" r:id="rId17"/>
    <p:sldLayoutId id="214748366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62" r:id="rId24"/>
    <p:sldLayoutId id="2147483663" r:id="rId25"/>
    <p:sldLayoutId id="2147483656" r:id="rId26"/>
    <p:sldLayoutId id="2147483657" r:id="rId27"/>
    <p:sldLayoutId id="2147483658" r:id="rId28"/>
    <p:sldLayoutId id="2147483659" r:id="rId29"/>
    <p:sldLayoutId id="214748366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521437" rtl="0" eaLnBrk="1" latinLnBrk="0" hangingPunct="1">
        <a:lnSpc>
          <a:spcPts val="288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spcBef>
          <a:spcPts val="0"/>
        </a:spcBef>
        <a:spcAft>
          <a:spcPts val="600"/>
        </a:spcAft>
        <a:buFont typeface="Arial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521437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Lucida Grande"/>
        <a:buChar char="●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521437" rtl="0" eaLnBrk="1" latinLnBrk="0" hangingPunct="1">
        <a:spcBef>
          <a:spcPts val="0"/>
        </a:spcBef>
        <a:spcAft>
          <a:spcPts val="600"/>
        </a:spcAft>
        <a:buFont typeface="Lucida Grande"/>
        <a:buChar char="—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2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11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звание 15"/>
          <p:cNvSpPr>
            <a:spLocks noGrp="1"/>
          </p:cNvSpPr>
          <p:nvPr>
            <p:ph type="title"/>
          </p:nvPr>
        </p:nvSpPr>
        <p:spPr>
          <a:xfrm>
            <a:off x="2196000" y="4319999"/>
            <a:ext cx="7490260" cy="2665591"/>
          </a:xfrm>
        </p:spPr>
        <p:txBody>
          <a:bodyPr/>
          <a:lstStyle/>
          <a:p>
            <a:pPr algn="r"/>
            <a:r>
              <a:rPr lang="ru-RU" sz="2400" b="1" dirty="0" smtClean="0"/>
              <a:t>Подготовка школьников </a:t>
            </a:r>
            <a:r>
              <a:rPr lang="ru-RU" sz="2400" b="1" dirty="0"/>
              <a:t>к олимпиадам как фактор совершенствования олимпиадного движения в городе Москве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Ведущий специалист</a:t>
            </a:r>
            <a:br>
              <a:rPr lang="ru-RU" sz="2000" dirty="0" smtClean="0"/>
            </a:br>
            <a:r>
              <a:rPr lang="ru-RU" sz="2000" dirty="0" smtClean="0"/>
              <a:t>Центра </a:t>
            </a:r>
            <a:r>
              <a:rPr lang="ru-RU" sz="2000" dirty="0" err="1" smtClean="0"/>
              <a:t>довузовской</a:t>
            </a:r>
            <a:r>
              <a:rPr lang="ru-RU" sz="2000" dirty="0" smtClean="0"/>
              <a:t> подготовки и организации приема</a:t>
            </a:r>
            <a:br>
              <a:rPr lang="ru-RU" sz="2000" dirty="0" smtClean="0"/>
            </a:br>
            <a:r>
              <a:rPr lang="ru-RU" sz="2000" dirty="0" smtClean="0"/>
              <a:t>Бокова Наталья Сергеевна</a:t>
            </a:r>
            <a:endParaRPr lang="ru-RU" sz="20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4" b="24054"/>
          <a:stretch>
            <a:fillRect/>
          </a:stretch>
        </p:blipFill>
        <p:spPr>
          <a:xfrm>
            <a:off x="2195513" y="1971675"/>
            <a:ext cx="6300787" cy="1981200"/>
          </a:xfrm>
        </p:spPr>
      </p:pic>
    </p:spTree>
    <p:extLst>
      <p:ext uri="{BB962C8B-B14F-4D97-AF65-F5344CB8AC3E}">
        <p14:creationId xmlns:p14="http://schemas.microsoft.com/office/powerpoint/2010/main" val="25559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2" name="Picture 20" descr="http://kot.festivalnauki.ru/sites/default/files/styles/very_big_article_header/public/very_big_pics/wideshutterstock_260326652.jpg?itok=D9MthF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4" y="1329070"/>
            <a:ext cx="3931858" cy="14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kot.festivalnauki.ru/sites/default/files/styles/large/public/articles-image/anounce-viknano.jpg?itok=WtaZb7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" y="1159413"/>
            <a:ext cx="3876970" cy="23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misis.ru/files/1801/%D1%82%D1%83%D1%80%D0%B1%D0%B8%D0%BD%D0%B0%20%D0%B4%D0%B2%D0%B8%D0%B3%D0%B0%D1%82%D0%B5%D0%BB%D1%8F-1_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08" y="1466087"/>
            <a:ext cx="4492995" cy="28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misis.ru/files/2489/8crbYu387QE_pi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68" y="3046541"/>
            <a:ext cx="3055623" cy="203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misis.ru/files/3569/16209675719_546f87a4bf_k_pic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8" y="2733305"/>
            <a:ext cx="2744011" cy="18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misis.ru/files/3695/DSC_8252_pict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75" y="5180339"/>
            <a:ext cx="2334539" cy="155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bestvuz.ru/images/avtor/7-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10" y="2564293"/>
            <a:ext cx="3849839" cy="21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misis.ru/files/3745/6661_pictur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4" y="4431919"/>
            <a:ext cx="4832129" cy="23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70654" y="251738"/>
            <a:ext cx="9857803" cy="82215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Фестиваль науки в НИТУ «МИСиС» </a:t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8 октября 2016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года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6" y="6731375"/>
            <a:ext cx="1152504" cy="442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654" y="7152294"/>
            <a:ext cx="1877043" cy="338554"/>
          </a:xfrm>
          <a:prstGeom prst="rect">
            <a:avLst/>
          </a:prstGeom>
          <a:noFill/>
        </p:spPr>
        <p:txBody>
          <a:bodyPr wrap="none" lIns="72000" rtlCol="0">
            <a:spAutoFit/>
          </a:bodyPr>
          <a:lstStyle/>
          <a:p>
            <a:r>
              <a:rPr lang="ru-RU" sz="800" dirty="0">
                <a:solidFill>
                  <a:schemeClr val="tx2"/>
                </a:solidFill>
              </a:rPr>
              <a:t>Национальный исследовательский </a:t>
            </a:r>
          </a:p>
          <a:p>
            <a:r>
              <a:rPr lang="ru-RU" sz="800" dirty="0">
                <a:solidFill>
                  <a:schemeClr val="tx2"/>
                </a:solidFill>
              </a:rPr>
              <a:t>технологический университет</a:t>
            </a: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258217" y="6829238"/>
            <a:ext cx="7858125" cy="646112"/>
            <a:chOff x="2396067" y="6786924"/>
            <a:chExt cx="7857567" cy="645676"/>
          </a:xfrm>
        </p:grpSpPr>
        <p:pic>
          <p:nvPicPr>
            <p:cNvPr id="12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4" name="Picture 2" descr="http://severnoe-tushino.mos.ru/Novosti/%D0%A4%D0%B5%D1%81%D1%82%D0%B8%D0%B2%D0%B0%D0%BB%D1%8C%20%D0%9D%D0%B0%D1%83%D0%BA%D0%B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46" y="4580973"/>
            <a:ext cx="3499479" cy="18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45146" y="879059"/>
            <a:ext cx="8460000" cy="900000"/>
          </a:xfrm>
        </p:spPr>
        <p:txBody>
          <a:bodyPr/>
          <a:lstStyle/>
          <a:p>
            <a:r>
              <a:rPr lang="ru-RU" sz="3200" dirty="0" smtClean="0">
                <a:latin typeface="ArialMT"/>
              </a:rPr>
              <a:t>Спасибо за внимание</a:t>
            </a:r>
            <a:br>
              <a:rPr lang="ru-RU" sz="3200" dirty="0" smtClean="0">
                <a:latin typeface="ArialMT"/>
              </a:rPr>
            </a:br>
            <a:r>
              <a:rPr lang="en-US" sz="3200" dirty="0" smtClean="0">
                <a:latin typeface="ArialMT"/>
              </a:rPr>
              <a:t>Thank you for attention</a:t>
            </a:r>
            <a:endParaRPr lang="ru-RU" sz="3200" dirty="0">
              <a:latin typeface="ArialMT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92" y="6667577"/>
            <a:ext cx="1152504" cy="442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654" y="7109762"/>
            <a:ext cx="1877043" cy="338554"/>
          </a:xfrm>
          <a:prstGeom prst="rect">
            <a:avLst/>
          </a:prstGeom>
          <a:noFill/>
        </p:spPr>
        <p:txBody>
          <a:bodyPr wrap="none" lIns="72000" rtlCol="0">
            <a:spAutoFit/>
          </a:bodyPr>
          <a:lstStyle/>
          <a:p>
            <a:r>
              <a:rPr lang="ru-RU" sz="800" dirty="0">
                <a:solidFill>
                  <a:schemeClr val="tx2"/>
                </a:solidFill>
              </a:rPr>
              <a:t>Национальный исследовательский </a:t>
            </a:r>
          </a:p>
          <a:p>
            <a:r>
              <a:rPr lang="ru-RU" sz="800" dirty="0">
                <a:solidFill>
                  <a:schemeClr val="tx2"/>
                </a:solidFill>
              </a:rPr>
              <a:t>технологический университет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654" y="1953612"/>
            <a:ext cx="934230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D6E70"/>
                </a:solidFill>
                <a:latin typeface="ArialMT"/>
              </a:rPr>
              <a:t>Федеральное </a:t>
            </a:r>
            <a:r>
              <a:rPr lang="ru-RU" sz="1400" dirty="0" smtClean="0">
                <a:solidFill>
                  <a:srgbClr val="6D6E70"/>
                </a:solidFill>
                <a:latin typeface="ArialMT"/>
              </a:rPr>
              <a:t>государственное</a:t>
            </a:r>
            <a:endParaRPr lang="ru-RU" sz="1400" dirty="0">
              <a:solidFill>
                <a:srgbClr val="6D6E70"/>
              </a:solidFill>
              <a:latin typeface="ArialMT"/>
            </a:endParaRPr>
          </a:p>
          <a:p>
            <a:r>
              <a:rPr lang="ru-RU" sz="1400" dirty="0">
                <a:solidFill>
                  <a:srgbClr val="6D6E70"/>
                </a:solidFill>
                <a:latin typeface="ArialMT"/>
              </a:rPr>
              <a:t>автономное образовательное учреждение</a:t>
            </a:r>
          </a:p>
          <a:p>
            <a:r>
              <a:rPr lang="ru-RU" sz="1400" dirty="0">
                <a:solidFill>
                  <a:srgbClr val="6D6E70"/>
                </a:solidFill>
                <a:latin typeface="ArialMT"/>
              </a:rPr>
              <a:t>высшего профессионального </a:t>
            </a:r>
            <a:r>
              <a:rPr lang="ru-RU" sz="1400" dirty="0" smtClean="0">
                <a:solidFill>
                  <a:srgbClr val="6D6E70"/>
                </a:solidFill>
                <a:latin typeface="ArialMT"/>
              </a:rPr>
              <a:t>образования</a:t>
            </a:r>
          </a:p>
          <a:p>
            <a:endParaRPr lang="ru-RU" sz="1400" dirty="0">
              <a:solidFill>
                <a:srgbClr val="6D6E70"/>
              </a:solidFill>
              <a:latin typeface="ArialMT"/>
            </a:endParaRPr>
          </a:p>
          <a:p>
            <a:endParaRPr lang="ru-RU" sz="1400" dirty="0">
              <a:solidFill>
                <a:srgbClr val="6D6E70"/>
              </a:solidFill>
              <a:latin typeface="ArialMT"/>
            </a:endParaRPr>
          </a:p>
          <a:p>
            <a:r>
              <a:rPr lang="ru-RU" sz="3600" dirty="0" smtClean="0">
                <a:solidFill>
                  <a:srgbClr val="6D6E70"/>
                </a:solidFill>
                <a:latin typeface="ArialMT"/>
              </a:rPr>
              <a:t>Национальный исследовательский технологический университет </a:t>
            </a:r>
            <a:r>
              <a:rPr lang="ru-RU" sz="3600" dirty="0">
                <a:solidFill>
                  <a:srgbClr val="6D6E70"/>
                </a:solidFill>
                <a:latin typeface="ArialMT"/>
              </a:rPr>
              <a:t>«МИСиС»</a:t>
            </a:r>
          </a:p>
          <a:p>
            <a:endParaRPr lang="en-US" sz="2400" dirty="0" smtClean="0">
              <a:solidFill>
                <a:srgbClr val="6D6E70"/>
              </a:solidFill>
              <a:latin typeface="ArialMT"/>
            </a:endParaRPr>
          </a:p>
          <a:p>
            <a:endParaRPr lang="en-US" sz="2400" dirty="0">
              <a:solidFill>
                <a:srgbClr val="6D6E70"/>
              </a:solidFill>
              <a:latin typeface="ArialMT"/>
            </a:endParaRPr>
          </a:p>
          <a:p>
            <a:r>
              <a:rPr lang="ru-RU" sz="1800" dirty="0" smtClean="0">
                <a:solidFill>
                  <a:srgbClr val="6D6E70"/>
                </a:solidFill>
                <a:latin typeface="ArialMT"/>
              </a:rPr>
              <a:t>Ленинский </a:t>
            </a:r>
            <a:r>
              <a:rPr lang="ru-RU" sz="1800" dirty="0">
                <a:solidFill>
                  <a:srgbClr val="6D6E70"/>
                </a:solidFill>
                <a:latin typeface="ArialMT"/>
              </a:rPr>
              <a:t>проспект, дом 4</a:t>
            </a:r>
          </a:p>
          <a:p>
            <a:r>
              <a:rPr lang="ru-RU" sz="1800" dirty="0">
                <a:solidFill>
                  <a:srgbClr val="6D6E70"/>
                </a:solidFill>
                <a:latin typeface="ArialMT"/>
              </a:rPr>
              <a:t>Москва, 119049</a:t>
            </a:r>
          </a:p>
          <a:p>
            <a:r>
              <a:rPr lang="ru-RU" sz="1800" dirty="0">
                <a:solidFill>
                  <a:srgbClr val="6D6E70"/>
                </a:solidFill>
                <a:latin typeface="ArialMT"/>
              </a:rPr>
              <a:t>тел.: +7 (495) 955-00-32</a:t>
            </a:r>
          </a:p>
          <a:p>
            <a:r>
              <a:rPr lang="ru-RU" sz="1800" dirty="0">
                <a:solidFill>
                  <a:srgbClr val="6D6E70"/>
                </a:solidFill>
                <a:latin typeface="ArialMT"/>
              </a:rPr>
              <a:t>факс +7 (499) 236-21-05</a:t>
            </a:r>
          </a:p>
          <a:p>
            <a:r>
              <a:rPr lang="en-US" sz="1800" dirty="0">
                <a:solidFill>
                  <a:srgbClr val="6D6E70"/>
                </a:solidFill>
                <a:latin typeface="ArialMT"/>
              </a:rPr>
              <a:t>e-mail: kancela@misis.ru</a:t>
            </a:r>
          </a:p>
          <a:p>
            <a:r>
              <a:rPr lang="en-US" sz="1800" dirty="0">
                <a:solidFill>
                  <a:srgbClr val="6D6E70"/>
                </a:solidFill>
                <a:latin typeface="ArialMT"/>
              </a:rPr>
              <a:t>www.misis.ru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119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360363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5CFF4EE-779C-412D-BF38-91E10F30A3F9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25603" name="Название 3"/>
          <p:cNvSpPr>
            <a:spLocks noGrp="1"/>
          </p:cNvSpPr>
          <p:nvPr>
            <p:ph type="title"/>
          </p:nvPr>
        </p:nvSpPr>
        <p:spPr>
          <a:xfrm>
            <a:off x="444038" y="325142"/>
            <a:ext cx="8805659" cy="482932"/>
          </a:xfrm>
        </p:spPr>
        <p:txBody>
          <a:bodyPr/>
          <a:lstStyle/>
          <a:p>
            <a:r>
              <a:rPr lang="ru-RU" altLang="ru-RU" sz="2600" b="1" dirty="0">
                <a:solidFill>
                  <a:srgbClr val="C00000"/>
                </a:solidFill>
              </a:rPr>
              <a:t>Концепция модернизации российского 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образования</a:t>
            </a:r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560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67500"/>
            <a:ext cx="1152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9888" y="711041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/>
              <a:t>Национальный исследовательский </a:t>
            </a:r>
          </a:p>
          <a:p>
            <a:pPr eaLnBrk="1" hangingPunct="1"/>
            <a:r>
              <a:rPr lang="ru-RU" altLang="ru-RU" sz="800"/>
              <a:t>технологический университет</a:t>
            </a:r>
          </a:p>
        </p:txBody>
      </p:sp>
      <p:grpSp>
        <p:nvGrpSpPr>
          <p:cNvPr id="25606" name="Группа 10"/>
          <p:cNvGrpSpPr>
            <a:grpSpLocks/>
          </p:cNvGrpSpPr>
          <p:nvPr/>
        </p:nvGrpSpPr>
        <p:grpSpPr bwMode="auto">
          <a:xfrm>
            <a:off x="2395538" y="6786563"/>
            <a:ext cx="7858125" cy="646112"/>
            <a:chOff x="2396067" y="6786924"/>
            <a:chExt cx="7857567" cy="645676"/>
          </a:xfrm>
        </p:grpSpPr>
        <p:pic>
          <p:nvPicPr>
            <p:cNvPr id="25609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98" y="152401"/>
            <a:ext cx="1134140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2135620" y="1530164"/>
            <a:ext cx="9553106" cy="450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Название 3"/>
          <p:cNvSpPr txBox="1">
            <a:spLocks/>
          </p:cNvSpPr>
          <p:nvPr/>
        </p:nvSpPr>
        <p:spPr>
          <a:xfrm>
            <a:off x="606425" y="2348873"/>
            <a:ext cx="8459788" cy="3690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123" y="1258725"/>
            <a:ext cx="958964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0066CC"/>
                </a:solidFill>
                <a:cs typeface="Times New Roman" pitchFamily="18" charset="0"/>
              </a:rPr>
              <a:t>Формирование у детей способности: </a:t>
            </a:r>
          </a:p>
          <a:p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самостоятельно мыслить;</a:t>
            </a:r>
          </a:p>
          <a:p>
            <a:pPr algn="just"/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добывать </a:t>
            </a:r>
            <a:r>
              <a:rPr lang="ru-RU" altLang="ru-RU" sz="2200" dirty="0">
                <a:solidFill>
                  <a:srgbClr val="003399"/>
                </a:solidFill>
                <a:cs typeface="Times New Roman" pitchFamily="18" charset="0"/>
              </a:rPr>
              <a:t>и применять знания</a:t>
            </a: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;</a:t>
            </a:r>
          </a:p>
          <a:p>
            <a:pPr algn="just"/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тщательно </a:t>
            </a:r>
            <a:r>
              <a:rPr lang="ru-RU" altLang="ru-RU" sz="2200" dirty="0">
                <a:solidFill>
                  <a:srgbClr val="003399"/>
                </a:solidFill>
                <a:cs typeface="Times New Roman" pitchFamily="18" charset="0"/>
              </a:rPr>
              <a:t>обдумывать принимаемые решения и четко планировать </a:t>
            </a: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действия;</a:t>
            </a:r>
          </a:p>
          <a:p>
            <a:pPr algn="just"/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эффективно </a:t>
            </a:r>
            <a:r>
              <a:rPr lang="ru-RU" altLang="ru-RU" sz="2200" dirty="0">
                <a:solidFill>
                  <a:srgbClr val="003399"/>
                </a:solidFill>
                <a:cs typeface="Times New Roman" pitchFamily="18" charset="0"/>
              </a:rPr>
              <a:t>сотрудничать в разнообразных по составу и профилю </a:t>
            </a: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группах;</a:t>
            </a:r>
          </a:p>
          <a:p>
            <a:pPr algn="just"/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быть </a:t>
            </a:r>
            <a:r>
              <a:rPr lang="ru-RU" altLang="ru-RU" sz="2200" dirty="0">
                <a:solidFill>
                  <a:srgbClr val="003399"/>
                </a:solidFill>
                <a:cs typeface="Times New Roman" pitchFamily="18" charset="0"/>
              </a:rPr>
              <a:t>открытыми для новых мировых контактов и культурных связей.</a:t>
            </a:r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360363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5CFF4EE-779C-412D-BF38-91E10F30A3F9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25603" name="Название 3"/>
          <p:cNvSpPr>
            <a:spLocks noGrp="1"/>
          </p:cNvSpPr>
          <p:nvPr>
            <p:ph type="title"/>
          </p:nvPr>
        </p:nvSpPr>
        <p:spPr>
          <a:xfrm>
            <a:off x="444038" y="325141"/>
            <a:ext cx="8805659" cy="833807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</a:rPr>
              <a:t>Олимпиадное движение как инструмент развития детской одаренности</a:t>
            </a:r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560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67500"/>
            <a:ext cx="1152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9888" y="711041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/>
              <a:t>Национальный исследовательский </a:t>
            </a:r>
          </a:p>
          <a:p>
            <a:pPr eaLnBrk="1" hangingPunct="1"/>
            <a:r>
              <a:rPr lang="ru-RU" altLang="ru-RU" sz="800"/>
              <a:t>технологический университет</a:t>
            </a:r>
          </a:p>
        </p:txBody>
      </p:sp>
      <p:grpSp>
        <p:nvGrpSpPr>
          <p:cNvPr id="25606" name="Группа 10"/>
          <p:cNvGrpSpPr>
            <a:grpSpLocks/>
          </p:cNvGrpSpPr>
          <p:nvPr/>
        </p:nvGrpSpPr>
        <p:grpSpPr bwMode="auto">
          <a:xfrm>
            <a:off x="2395538" y="6786563"/>
            <a:ext cx="7858125" cy="646112"/>
            <a:chOff x="2396067" y="6786924"/>
            <a:chExt cx="7857567" cy="645676"/>
          </a:xfrm>
        </p:grpSpPr>
        <p:pic>
          <p:nvPicPr>
            <p:cNvPr id="25609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98" y="152401"/>
            <a:ext cx="1134140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2135620" y="1530164"/>
            <a:ext cx="9553106" cy="450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Название 3"/>
          <p:cNvSpPr txBox="1">
            <a:spLocks/>
          </p:cNvSpPr>
          <p:nvPr/>
        </p:nvSpPr>
        <p:spPr>
          <a:xfrm>
            <a:off x="606425" y="2348873"/>
            <a:ext cx="8459788" cy="3690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487" y="1561144"/>
            <a:ext cx="95896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0066CC"/>
                </a:solidFill>
                <a:cs typeface="Times New Roman" pitchFamily="18" charset="0"/>
              </a:rPr>
              <a:t>Позволяет: </a:t>
            </a:r>
          </a:p>
          <a:p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увидеть в обычных, «средних» учащихся творческие способности;</a:t>
            </a:r>
          </a:p>
          <a:p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выявить наиболее развитые способности;</a:t>
            </a:r>
          </a:p>
          <a:p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строить эффективные межличностные и деловые отношения;</a:t>
            </a:r>
          </a:p>
          <a:p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осуществлять творческое саморазвитие всех участников образовательного процесса;</a:t>
            </a:r>
          </a:p>
          <a:p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проектировать индивидуальную и командную деятельность.</a:t>
            </a:r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360363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5CFF4EE-779C-412D-BF38-91E10F30A3F9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25603" name="Название 3"/>
          <p:cNvSpPr>
            <a:spLocks noGrp="1"/>
          </p:cNvSpPr>
          <p:nvPr>
            <p:ph type="title"/>
          </p:nvPr>
        </p:nvSpPr>
        <p:spPr>
          <a:xfrm>
            <a:off x="444038" y="325141"/>
            <a:ext cx="8805659" cy="833807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</a:rPr>
              <a:t>Совместные цели и задачи НИТУ «МИСиС» и общеобразовательных организаций города Москвы</a:t>
            </a:r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560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67500"/>
            <a:ext cx="1152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9888" y="711041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/>
              <a:t>Национальный исследовательский </a:t>
            </a:r>
          </a:p>
          <a:p>
            <a:pPr eaLnBrk="1" hangingPunct="1"/>
            <a:r>
              <a:rPr lang="ru-RU" altLang="ru-RU" sz="800"/>
              <a:t>технологический университет</a:t>
            </a:r>
          </a:p>
        </p:txBody>
      </p:sp>
      <p:grpSp>
        <p:nvGrpSpPr>
          <p:cNvPr id="25606" name="Группа 10"/>
          <p:cNvGrpSpPr>
            <a:grpSpLocks/>
          </p:cNvGrpSpPr>
          <p:nvPr/>
        </p:nvGrpSpPr>
        <p:grpSpPr bwMode="auto">
          <a:xfrm>
            <a:off x="2395538" y="6786563"/>
            <a:ext cx="7858125" cy="646112"/>
            <a:chOff x="2396067" y="6786924"/>
            <a:chExt cx="7857567" cy="645676"/>
          </a:xfrm>
        </p:grpSpPr>
        <p:pic>
          <p:nvPicPr>
            <p:cNvPr id="25609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98" y="152401"/>
            <a:ext cx="1134140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2135620" y="1530164"/>
            <a:ext cx="9553106" cy="450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Название 3"/>
          <p:cNvSpPr txBox="1">
            <a:spLocks/>
          </p:cNvSpPr>
          <p:nvPr/>
        </p:nvSpPr>
        <p:spPr>
          <a:xfrm>
            <a:off x="606425" y="2348873"/>
            <a:ext cx="8459788" cy="3690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487" y="1286541"/>
            <a:ext cx="9589644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200" b="1" dirty="0">
                <a:solidFill>
                  <a:srgbClr val="0066CC"/>
                </a:solidFill>
                <a:cs typeface="Times New Roman" pitchFamily="18" charset="0"/>
              </a:rPr>
              <a:t>Цель:</a:t>
            </a:r>
            <a:r>
              <a:rPr lang="ru-RU" altLang="ru-RU" sz="2200" b="1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ru-RU" altLang="ru-RU" sz="2200" b="1" i="1" u="sng" dirty="0" smtClean="0">
                <a:solidFill>
                  <a:srgbClr val="0066CC"/>
                </a:solidFill>
                <a:cs typeface="Times New Roman" pitchFamily="18" charset="0"/>
              </a:rPr>
              <a:t>непрерывное</a:t>
            </a:r>
            <a:r>
              <a:rPr lang="ru-RU" altLang="ru-RU" sz="2200" b="1" dirty="0" smtClean="0">
                <a:solidFill>
                  <a:srgbClr val="0066CC"/>
                </a:solidFill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совершенствование системы условий, направленных на развитие олимпиадного движения, поддержку одаренных детей.</a:t>
            </a:r>
          </a:p>
          <a:p>
            <a:pPr algn="just"/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altLang="ru-RU" sz="2200" b="1" dirty="0">
                <a:solidFill>
                  <a:srgbClr val="0066CC"/>
                </a:solidFill>
                <a:cs typeface="Times New Roman" pitchFamily="18" charset="0"/>
              </a:rPr>
              <a:t>Задачи: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стимулировать интеллектуальное развитие школьников;</a:t>
            </a:r>
          </a:p>
          <a:p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повысить компетенции педагогов в работе с одаренными детьми;</a:t>
            </a:r>
          </a:p>
          <a:p>
            <a:endParaRPr lang="ru-RU" altLang="ru-RU" sz="1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оказать методическую поддержку педагогам в разработке индивидуальных траекторий сопровождения победителей и призеров олимпиад школьников;</a:t>
            </a:r>
          </a:p>
          <a:p>
            <a:endParaRPr lang="ru-RU" altLang="ru-RU" sz="1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создать условия, обеспечивающие открытость информационного пространства по развитию олимпиадного движения;</a:t>
            </a:r>
          </a:p>
          <a:p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оказать психолого-педагогическую поддержку талантливым учащимся.</a:t>
            </a:r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360363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5CFF4EE-779C-412D-BF38-91E10F30A3F9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25603" name="Название 3"/>
          <p:cNvSpPr>
            <a:spLocks noGrp="1"/>
          </p:cNvSpPr>
          <p:nvPr>
            <p:ph type="title"/>
          </p:nvPr>
        </p:nvSpPr>
        <p:spPr>
          <a:xfrm>
            <a:off x="444500" y="152401"/>
            <a:ext cx="8805659" cy="833807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</a:rPr>
              <a:t>Система мероприятий, направленных на развитие одаренности учащихся</a:t>
            </a:r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560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67500"/>
            <a:ext cx="1152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9888" y="711041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/>
              <a:t>Национальный исследовательский </a:t>
            </a:r>
          </a:p>
          <a:p>
            <a:pPr eaLnBrk="1" hangingPunct="1"/>
            <a:r>
              <a:rPr lang="ru-RU" altLang="ru-RU" sz="800"/>
              <a:t>технологический университет</a:t>
            </a:r>
          </a:p>
        </p:txBody>
      </p:sp>
      <p:grpSp>
        <p:nvGrpSpPr>
          <p:cNvPr id="25606" name="Группа 10"/>
          <p:cNvGrpSpPr>
            <a:grpSpLocks/>
          </p:cNvGrpSpPr>
          <p:nvPr/>
        </p:nvGrpSpPr>
        <p:grpSpPr bwMode="auto">
          <a:xfrm>
            <a:off x="2395538" y="6786563"/>
            <a:ext cx="7858125" cy="646112"/>
            <a:chOff x="2396067" y="6786924"/>
            <a:chExt cx="7857567" cy="645676"/>
          </a:xfrm>
        </p:grpSpPr>
        <p:pic>
          <p:nvPicPr>
            <p:cNvPr id="25609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98" y="152401"/>
            <a:ext cx="1134140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2135620" y="1530164"/>
            <a:ext cx="9553106" cy="450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Название 3"/>
          <p:cNvSpPr txBox="1">
            <a:spLocks/>
          </p:cNvSpPr>
          <p:nvPr/>
        </p:nvSpPr>
        <p:spPr>
          <a:xfrm>
            <a:off x="606425" y="2348873"/>
            <a:ext cx="8459788" cy="3690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487" y="1286541"/>
            <a:ext cx="95896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22462"/>
              </p:ext>
            </p:extLst>
          </p:nvPr>
        </p:nvGraphicFramePr>
        <p:xfrm>
          <a:off x="477487" y="1108538"/>
          <a:ext cx="8975948" cy="5404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7974"/>
                <a:gridCol w="4487974"/>
              </a:tblGrid>
              <a:tr h="3481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Результаты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903"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dirty="0" smtClean="0">
                        <a:solidFill>
                          <a:srgbClr val="003399"/>
                        </a:solidFill>
                        <a:cs typeface="Times New Roman" pitchFamily="18" charset="0"/>
                      </a:endParaRPr>
                    </a:p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rgbClr val="003399"/>
                          </a:solidFill>
                          <a:cs typeface="Times New Roman" pitchFamily="18" charset="0"/>
                        </a:rPr>
                        <a:t>Организация и проведение школьных предметных и </a:t>
                      </a:r>
                      <a:r>
                        <a:rPr lang="ru-RU" altLang="ru-RU" sz="1600" dirty="0" err="1" smtClean="0">
                          <a:solidFill>
                            <a:srgbClr val="003399"/>
                          </a:solidFill>
                          <a:cs typeface="Times New Roman" pitchFamily="18" charset="0"/>
                        </a:rPr>
                        <a:t>межпредметных</a:t>
                      </a:r>
                      <a:r>
                        <a:rPr lang="ru-RU" altLang="ru-RU" sz="1600" dirty="0" smtClean="0">
                          <a:solidFill>
                            <a:srgbClr val="003399"/>
                          </a:solidFill>
                          <a:cs typeface="Times New Roman" pitchFamily="18" charset="0"/>
                        </a:rPr>
                        <a:t> олимпиад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Развитие интеллектуальных способностей;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Совершенствование познавательных и творческих способностей учащихся;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Повышение качества подготовки учащихся к </a:t>
                      </a:r>
                      <a:r>
                        <a:rPr lang="ru-RU" sz="2000" kern="1200" dirty="0" err="1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ВсОШ</a:t>
                      </a:r>
                      <a:r>
                        <a:rPr lang="ru-RU" sz="20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Улучшение результативности участия в олимпиадном движении;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Целевая </a:t>
                      </a:r>
                      <a:r>
                        <a:rPr lang="ru-RU" sz="2000" kern="1200" dirty="0" err="1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профнавигационная</a:t>
                      </a:r>
                      <a:r>
                        <a:rPr lang="ru-RU" sz="20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подготовка абитуриентов.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763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altLang="ru-RU" sz="1600" dirty="0" smtClean="0">
                          <a:solidFill>
                            <a:srgbClr val="003399"/>
                          </a:solidFill>
                          <a:cs typeface="Times New Roman" pitchFamily="18" charset="0"/>
                        </a:rPr>
                        <a:t>Организация участия учащихся в предметных олимпиадах муниципального, регионального уровней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sz="1600" kern="1200" dirty="0" err="1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профнавигационных</a:t>
                      </a:r>
                      <a:r>
                        <a:rPr lang="ru-RU" sz="16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мероприятиях НИТУ «МИСиС»</a:t>
                      </a:r>
                      <a:endParaRPr lang="ru-RU" sz="1600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838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Участие обучающихся в научно-исследовательской и проектной деятельности</a:t>
                      </a:r>
                      <a:endParaRPr lang="ru-RU" sz="1600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Организация профильных смен в летнем оздоровительном лагере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(РОБОТОН-</a:t>
                      </a:r>
                      <a:r>
                        <a:rPr lang="ru-RU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МиР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!)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Организация участия</a:t>
                      </a:r>
                      <a:r>
                        <a:rPr lang="ru-RU" sz="16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обучающихся в олимпиадах, чемпионатах, конференциях</a:t>
                      </a:r>
                      <a:endParaRPr lang="ru-RU" sz="1600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Индивидуальные занятия по подготовке к предметным олимпиадам</a:t>
                      </a:r>
                      <a:endParaRPr lang="ru-RU" sz="1600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5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360363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5CFF4EE-779C-412D-BF38-91E10F30A3F9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25603" name="Название 3"/>
          <p:cNvSpPr>
            <a:spLocks noGrp="1"/>
          </p:cNvSpPr>
          <p:nvPr>
            <p:ph type="title"/>
          </p:nvPr>
        </p:nvSpPr>
        <p:spPr>
          <a:xfrm>
            <a:off x="444500" y="152401"/>
            <a:ext cx="8805659" cy="833807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</a:rPr>
              <a:t>Повышение компетенций педагогов. Методическая поддержка</a:t>
            </a:r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560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67500"/>
            <a:ext cx="1152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9888" y="711041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/>
              <a:t>Национальный исследовательский </a:t>
            </a:r>
          </a:p>
          <a:p>
            <a:pPr eaLnBrk="1" hangingPunct="1"/>
            <a:r>
              <a:rPr lang="ru-RU" altLang="ru-RU" sz="800"/>
              <a:t>технологический университет</a:t>
            </a:r>
          </a:p>
        </p:txBody>
      </p:sp>
      <p:grpSp>
        <p:nvGrpSpPr>
          <p:cNvPr id="25606" name="Группа 10"/>
          <p:cNvGrpSpPr>
            <a:grpSpLocks/>
          </p:cNvGrpSpPr>
          <p:nvPr/>
        </p:nvGrpSpPr>
        <p:grpSpPr bwMode="auto">
          <a:xfrm>
            <a:off x="2395538" y="6786563"/>
            <a:ext cx="7858125" cy="646112"/>
            <a:chOff x="2396067" y="6786924"/>
            <a:chExt cx="7857567" cy="645676"/>
          </a:xfrm>
        </p:grpSpPr>
        <p:pic>
          <p:nvPicPr>
            <p:cNvPr id="25609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98" y="152401"/>
            <a:ext cx="1134140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2135620" y="1530164"/>
            <a:ext cx="9553106" cy="450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Название 3"/>
          <p:cNvSpPr txBox="1">
            <a:spLocks/>
          </p:cNvSpPr>
          <p:nvPr/>
        </p:nvSpPr>
        <p:spPr>
          <a:xfrm>
            <a:off x="606425" y="2348873"/>
            <a:ext cx="8459788" cy="3690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487" y="1286541"/>
            <a:ext cx="95896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2718"/>
              </p:ext>
            </p:extLst>
          </p:nvPr>
        </p:nvGraphicFramePr>
        <p:xfrm>
          <a:off x="477487" y="1257542"/>
          <a:ext cx="8975948" cy="50543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7974"/>
                <a:gridCol w="4487974"/>
              </a:tblGrid>
              <a:tr h="3481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Результаты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903"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dirty="0" smtClean="0">
                        <a:solidFill>
                          <a:srgbClr val="003399"/>
                        </a:solidFill>
                        <a:cs typeface="Times New Roman" pitchFamily="18" charset="0"/>
                      </a:endParaRPr>
                    </a:p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solidFill>
                            <a:srgbClr val="003399"/>
                          </a:solidFill>
                          <a:cs typeface="Times New Roman" pitchFamily="18" charset="0"/>
                        </a:rPr>
                        <a:t>Создание</a:t>
                      </a:r>
                      <a:r>
                        <a:rPr lang="ru-RU" altLang="ru-RU" sz="1600" baseline="0" dirty="0" smtClean="0">
                          <a:solidFill>
                            <a:srgbClr val="003399"/>
                          </a:solidFill>
                          <a:cs typeface="Times New Roman" pitchFamily="18" charset="0"/>
                        </a:rPr>
                        <a:t> Координационного Совета школы по развитию олимпиадного движения</a:t>
                      </a:r>
                      <a:endParaRPr lang="ru-RU" altLang="ru-RU" sz="1600" dirty="0" smtClean="0">
                        <a:solidFill>
                          <a:srgbClr val="003399"/>
                        </a:solidFill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Индивидуальные</a:t>
                      </a:r>
                      <a:r>
                        <a:rPr lang="ru-RU" sz="20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траектории;</a:t>
                      </a: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Создание банка электронных заданий;</a:t>
                      </a: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Выявление проблем и выработка перспективных предложений по развитию олимпиадного движения;</a:t>
                      </a: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Совершенствование системы работы с одаренными детьми</a:t>
                      </a:r>
                    </a:p>
                    <a:p>
                      <a:pPr marL="285750" marR="0" indent="-28575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2000" kern="1200" baseline="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763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altLang="ru-RU" sz="1600" dirty="0" smtClean="0">
                          <a:solidFill>
                            <a:srgbClr val="003399"/>
                          </a:solidFill>
                          <a:cs typeface="Times New Roman" pitchFamily="18" charset="0"/>
                        </a:rPr>
                        <a:t>Прохождение</a:t>
                      </a:r>
                      <a:r>
                        <a:rPr lang="ru-RU" altLang="ru-RU" sz="1600" baseline="0" dirty="0" smtClean="0">
                          <a:solidFill>
                            <a:srgbClr val="003399"/>
                          </a:solidFill>
                          <a:cs typeface="Times New Roman" pitchFamily="18" charset="0"/>
                        </a:rPr>
                        <a:t> курсов повышения квалификации педагогов по вопросам подготовки обучающихся к олимпиадам</a:t>
                      </a:r>
                      <a:endParaRPr lang="ru-RU" altLang="ru-RU" sz="1600" dirty="0" smtClean="0">
                        <a:solidFill>
                          <a:srgbClr val="003399"/>
                        </a:solidFill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Мониторинг олимпиадного движения в школе</a:t>
                      </a:r>
                      <a:endParaRPr lang="ru-RU" sz="1600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8382">
                <a:tc>
                  <a:txBody>
                    <a:bodyPr/>
                    <a:lstStyle/>
                    <a:p>
                      <a:endParaRPr lang="ru-RU" sz="600" kern="1200" dirty="0" smtClean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Создание банка олимпиадных заданий по предметам и классам</a:t>
                      </a:r>
                      <a:endParaRPr lang="ru-RU" sz="1600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Создание банка участников олимпиад школьников и ежегодная его актуализация</a:t>
                      </a:r>
                      <a:endParaRPr lang="ru-RU" sz="1600" kern="1200" baseline="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Разработка индивидуальных программ сопровождения победителей и призеров олимпиад школьников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7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360363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5CFF4EE-779C-412D-BF38-91E10F30A3F9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25603" name="Название 3"/>
          <p:cNvSpPr>
            <a:spLocks noGrp="1"/>
          </p:cNvSpPr>
          <p:nvPr>
            <p:ph type="title"/>
          </p:nvPr>
        </p:nvSpPr>
        <p:spPr>
          <a:xfrm>
            <a:off x="444500" y="152401"/>
            <a:ext cx="8805659" cy="833807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</a:rPr>
              <a:t>Открытость </a:t>
            </a:r>
            <a:r>
              <a:rPr lang="ru-RU" altLang="ru-RU" sz="2600" b="1" dirty="0">
                <a:solidFill>
                  <a:srgbClr val="C00000"/>
                </a:solidFill>
              </a:rPr>
              <a:t>информационного пространства по развитию олимпиадного движения</a:t>
            </a:r>
          </a:p>
        </p:txBody>
      </p:sp>
      <p:pic>
        <p:nvPicPr>
          <p:cNvPr id="2560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67500"/>
            <a:ext cx="1152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9888" y="711041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/>
              <a:t>Национальный исследовательский </a:t>
            </a:r>
          </a:p>
          <a:p>
            <a:pPr eaLnBrk="1" hangingPunct="1"/>
            <a:r>
              <a:rPr lang="ru-RU" altLang="ru-RU" sz="800"/>
              <a:t>технологический университет</a:t>
            </a:r>
          </a:p>
        </p:txBody>
      </p:sp>
      <p:grpSp>
        <p:nvGrpSpPr>
          <p:cNvPr id="25606" name="Группа 10"/>
          <p:cNvGrpSpPr>
            <a:grpSpLocks/>
          </p:cNvGrpSpPr>
          <p:nvPr/>
        </p:nvGrpSpPr>
        <p:grpSpPr bwMode="auto">
          <a:xfrm>
            <a:off x="2395538" y="6786563"/>
            <a:ext cx="7858125" cy="646112"/>
            <a:chOff x="2396067" y="6786924"/>
            <a:chExt cx="7857567" cy="645676"/>
          </a:xfrm>
        </p:grpSpPr>
        <p:pic>
          <p:nvPicPr>
            <p:cNvPr id="25609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98" y="152401"/>
            <a:ext cx="1134140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2135620" y="1530164"/>
            <a:ext cx="9553106" cy="450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Название 3"/>
          <p:cNvSpPr txBox="1">
            <a:spLocks/>
          </p:cNvSpPr>
          <p:nvPr/>
        </p:nvSpPr>
        <p:spPr>
          <a:xfrm>
            <a:off x="606425" y="2348873"/>
            <a:ext cx="8459788" cy="3690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487" y="1286541"/>
            <a:ext cx="95896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7487" y="956932"/>
            <a:ext cx="95896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 smtClean="0">
                <a:solidFill>
                  <a:srgbClr val="0066CC"/>
                </a:solidFill>
                <a:cs typeface="Times New Roman" pitchFamily="18" charset="0"/>
              </a:rPr>
              <a:t>Необходимо научить обучающихся ориентироваться в олимпиадной среде:</a:t>
            </a:r>
          </a:p>
          <a:p>
            <a:endParaRPr lang="ru-RU" altLang="ru-RU" sz="1200" b="1" dirty="0">
              <a:solidFill>
                <a:srgbClr val="0066CC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>
                <a:solidFill>
                  <a:srgbClr val="003399"/>
                </a:solidFill>
                <a:cs typeface="Times New Roman" pitchFamily="18" charset="0"/>
              </a:rPr>
              <a:t>з</a:t>
            </a: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накомство с многообразием олимпиад и конкурсов, их спецификой, </a:t>
            </a:r>
            <a:r>
              <a:rPr lang="ru-RU" altLang="ru-RU" sz="2200" b="1" i="1" u="sng" dirty="0">
                <a:solidFill>
                  <a:srgbClr val="0066CC"/>
                </a:solidFill>
                <a:cs typeface="Times New Roman" pitchFamily="18" charset="0"/>
              </a:rPr>
              <a:t>в том числе нормативно-правовым обеспечением</a:t>
            </a:r>
          </a:p>
          <a:p>
            <a:pPr marL="342900" indent="-342900">
              <a:buFont typeface="Arial" pitchFamily="34" charset="0"/>
              <a:buChar char="•"/>
            </a:pPr>
            <a:endParaRPr lang="ru-RU" altLang="ru-RU" sz="1200" b="1" i="1" u="sng" dirty="0">
              <a:solidFill>
                <a:srgbClr val="0066CC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предоставление графика проведения олимпиад и конкурсов;</a:t>
            </a:r>
          </a:p>
          <a:p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обдуманный выбор олимпиад, в которых учащийся желает участвовать, с учетом уровня его подготовки, учебной нагрузки и занятости в учреждениях дополнительного образования;</a:t>
            </a:r>
          </a:p>
          <a:p>
            <a:endParaRPr lang="ru-RU" altLang="ru-RU" sz="1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Упор на творческие и научно-исследовательские конкурсы:</a:t>
            </a:r>
          </a:p>
          <a:p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solidFill>
                  <a:srgbClr val="0066CC"/>
                </a:solidFill>
                <a:cs typeface="Times New Roman" pitchFamily="18" charset="0"/>
              </a:rPr>
              <a:t>Цель</a:t>
            </a:r>
            <a:r>
              <a:rPr lang="ru-RU" sz="2200" dirty="0">
                <a:solidFill>
                  <a:srgbClr val="003399"/>
                </a:solidFill>
                <a:cs typeface="Times New Roman" pitchFamily="18" charset="0"/>
              </a:rPr>
              <a:t> – не достижение собственных научных результатов, а </a:t>
            </a:r>
            <a:r>
              <a:rPr lang="ru-RU" sz="2200" b="1" i="1" u="sng" dirty="0">
                <a:solidFill>
                  <a:srgbClr val="0066CC"/>
                </a:solidFill>
                <a:cs typeface="Times New Roman" pitchFamily="18" charset="0"/>
              </a:rPr>
              <a:t>получение основных представлений </a:t>
            </a:r>
            <a:r>
              <a:rPr lang="ru-RU" sz="2200" dirty="0">
                <a:solidFill>
                  <a:srgbClr val="003399"/>
                </a:solidFill>
                <a:cs typeface="Times New Roman" pitchFamily="18" charset="0"/>
              </a:rPr>
              <a:t>о методах исследования:</a:t>
            </a:r>
          </a:p>
          <a:p>
            <a:pPr marL="542925" indent="350838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	как </a:t>
            </a:r>
            <a:r>
              <a:rPr lang="ru-RU" sz="2200" dirty="0">
                <a:solidFill>
                  <a:srgbClr val="003399"/>
                </a:solidFill>
                <a:cs typeface="Times New Roman" pitchFamily="18" charset="0"/>
              </a:rPr>
              <a:t>вычленять и формулировать проблему исследования;</a:t>
            </a:r>
          </a:p>
          <a:p>
            <a:pPr marL="542925" indent="350838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	как </a:t>
            </a:r>
            <a:r>
              <a:rPr lang="ru-RU" sz="2200" dirty="0">
                <a:solidFill>
                  <a:srgbClr val="003399"/>
                </a:solidFill>
                <a:cs typeface="Times New Roman" pitchFamily="18" charset="0"/>
              </a:rPr>
              <a:t>методически правильно поставить и описать эксперимент;</a:t>
            </a:r>
          </a:p>
          <a:p>
            <a:pPr marL="542925" indent="350838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	как </a:t>
            </a:r>
            <a:r>
              <a:rPr lang="ru-RU" sz="2200" dirty="0">
                <a:solidFill>
                  <a:srgbClr val="003399"/>
                </a:solidFill>
                <a:cs typeface="Times New Roman" pitchFamily="18" charset="0"/>
              </a:rPr>
              <a:t>подвести итоги исследования;</a:t>
            </a:r>
          </a:p>
          <a:p>
            <a:pPr marL="542925" indent="350838"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	как </a:t>
            </a:r>
            <a:r>
              <a:rPr lang="ru-RU" sz="2200" dirty="0">
                <a:solidFill>
                  <a:srgbClr val="003399"/>
                </a:solidFill>
                <a:cs typeface="Times New Roman" pitchFamily="18" charset="0"/>
              </a:rPr>
              <a:t>оформить проект и подготовить грамотную защиту и пр.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360363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5CFF4EE-779C-412D-BF38-91E10F30A3F9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25603" name="Название 3"/>
          <p:cNvSpPr>
            <a:spLocks noGrp="1"/>
          </p:cNvSpPr>
          <p:nvPr>
            <p:ph type="title"/>
          </p:nvPr>
        </p:nvSpPr>
        <p:spPr>
          <a:xfrm>
            <a:off x="444038" y="325141"/>
            <a:ext cx="8805659" cy="833807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</a:rPr>
              <a:t>Психолого-педагогическая </a:t>
            </a:r>
            <a:r>
              <a:rPr lang="ru-RU" altLang="ru-RU" sz="2600" b="1" dirty="0">
                <a:solidFill>
                  <a:srgbClr val="C00000"/>
                </a:solidFill>
              </a:rPr>
              <a:t>поддержка талантливых учащихся</a:t>
            </a:r>
          </a:p>
        </p:txBody>
      </p:sp>
      <p:pic>
        <p:nvPicPr>
          <p:cNvPr id="2560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67500"/>
            <a:ext cx="1152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9888" y="711041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/>
              <a:t>Национальный исследовательский </a:t>
            </a:r>
          </a:p>
          <a:p>
            <a:pPr eaLnBrk="1" hangingPunct="1"/>
            <a:r>
              <a:rPr lang="ru-RU" altLang="ru-RU" sz="800"/>
              <a:t>технологический университет</a:t>
            </a:r>
          </a:p>
        </p:txBody>
      </p:sp>
      <p:grpSp>
        <p:nvGrpSpPr>
          <p:cNvPr id="25606" name="Группа 10"/>
          <p:cNvGrpSpPr>
            <a:grpSpLocks/>
          </p:cNvGrpSpPr>
          <p:nvPr/>
        </p:nvGrpSpPr>
        <p:grpSpPr bwMode="auto">
          <a:xfrm>
            <a:off x="2395538" y="6786563"/>
            <a:ext cx="7858125" cy="646112"/>
            <a:chOff x="2396067" y="6786924"/>
            <a:chExt cx="7857567" cy="645676"/>
          </a:xfrm>
        </p:grpSpPr>
        <p:pic>
          <p:nvPicPr>
            <p:cNvPr id="25609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98" y="152401"/>
            <a:ext cx="1134140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2135620" y="1530164"/>
            <a:ext cx="9553106" cy="450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3683" y="2209800"/>
            <a:ext cx="1988288" cy="1095153"/>
          </a:xfrm>
          <a:prstGeom prst="roundRect">
            <a:avLst/>
          </a:prstGeom>
          <a:gradFill>
            <a:gsLst>
              <a:gs pos="0">
                <a:srgbClr val="5E9EFF">
                  <a:alpha val="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66CC"/>
                </a:solidFill>
                <a:cs typeface="Times New Roman" pitchFamily="18" charset="0"/>
              </a:rPr>
              <a:t>Школьный психолог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38146" y="5156789"/>
            <a:ext cx="1988288" cy="1095153"/>
          </a:xfrm>
          <a:prstGeom prst="roundRect">
            <a:avLst/>
          </a:prstGeom>
          <a:gradFill>
            <a:gsLst>
              <a:gs pos="0">
                <a:srgbClr val="5E9EFF">
                  <a:alpha val="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66CC"/>
                </a:solidFill>
                <a:cs typeface="Times New Roman" pitchFamily="18" charset="0"/>
              </a:rPr>
              <a:t>Родители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44668" y="1114647"/>
            <a:ext cx="2575245" cy="1095153"/>
          </a:xfrm>
          <a:prstGeom prst="roundRect">
            <a:avLst/>
          </a:prstGeom>
          <a:gradFill>
            <a:gsLst>
              <a:gs pos="0">
                <a:srgbClr val="5E9EFF">
                  <a:alpha val="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66CC"/>
                </a:solidFill>
                <a:cs typeface="Times New Roman" pitchFamily="18" charset="0"/>
              </a:rPr>
              <a:t>Преподаватель НИТУ «МИСиС»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55713" y="4890975"/>
            <a:ext cx="2361055" cy="1095153"/>
          </a:xfrm>
          <a:prstGeom prst="roundRect">
            <a:avLst/>
          </a:prstGeom>
          <a:gradFill>
            <a:gsLst>
              <a:gs pos="0">
                <a:srgbClr val="5E9EFF">
                  <a:alpha val="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66CC"/>
                </a:solidFill>
                <a:cs typeface="Times New Roman" pitchFamily="18" charset="0"/>
              </a:rPr>
              <a:t>Классный руководитель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3683" y="4591493"/>
            <a:ext cx="1988288" cy="1095153"/>
          </a:xfrm>
          <a:prstGeom prst="roundRect">
            <a:avLst/>
          </a:prstGeom>
          <a:gradFill>
            <a:gsLst>
              <a:gs pos="0">
                <a:srgbClr val="5E9EFF">
                  <a:alpha val="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66CC"/>
                </a:solidFill>
                <a:cs typeface="Times New Roman" pitchFamily="18" charset="0"/>
              </a:rPr>
              <a:t>Учитель-предметник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62113" y="2209800"/>
            <a:ext cx="2520877" cy="1175356"/>
          </a:xfrm>
          <a:prstGeom prst="roundRect">
            <a:avLst/>
          </a:prstGeom>
          <a:gradFill>
            <a:gsLst>
              <a:gs pos="0">
                <a:srgbClr val="5E9EFF">
                  <a:alpha val="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66CC"/>
                </a:solidFill>
                <a:cs typeface="Times New Roman" pitchFamily="18" charset="0"/>
              </a:rPr>
              <a:t>Сотрудник </a:t>
            </a:r>
            <a:r>
              <a:rPr lang="ru-RU" sz="2200" b="1" dirty="0" err="1" smtClean="0">
                <a:solidFill>
                  <a:srgbClr val="0066CC"/>
                </a:solidFill>
                <a:cs typeface="Times New Roman" pitchFamily="18" charset="0"/>
              </a:rPr>
              <a:t>ЦДПиОП</a:t>
            </a:r>
            <a:r>
              <a:rPr lang="ru-RU" sz="2200" b="1" dirty="0" smtClean="0">
                <a:solidFill>
                  <a:srgbClr val="0066CC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66CC"/>
                </a:solidFill>
                <a:cs typeface="Times New Roman" pitchFamily="18" charset="0"/>
              </a:rPr>
              <a:t>НИТУ </a:t>
            </a:r>
            <a:r>
              <a:rPr lang="ru-RU" sz="2200" b="1" dirty="0">
                <a:solidFill>
                  <a:srgbClr val="0066CC"/>
                </a:solidFill>
                <a:cs typeface="Times New Roman" pitchFamily="18" charset="0"/>
              </a:rPr>
              <a:t>«МИСиС</a:t>
            </a:r>
            <a:r>
              <a:rPr lang="ru-RU" sz="2200" b="1" dirty="0" smtClean="0">
                <a:solidFill>
                  <a:srgbClr val="0066CC"/>
                </a:solidFill>
                <a:cs typeface="Times New Roman" pitchFamily="18" charset="0"/>
              </a:rPr>
              <a:t>»</a:t>
            </a:r>
            <a:endParaRPr lang="ru-RU" sz="2200" b="1" dirty="0">
              <a:solidFill>
                <a:srgbClr val="0066CC"/>
              </a:solidFill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38146" y="3237149"/>
            <a:ext cx="1988288" cy="1095153"/>
          </a:xfrm>
          <a:prstGeom prst="roundRect">
            <a:avLst/>
          </a:prstGeom>
          <a:gradFill>
            <a:gsLst>
              <a:gs pos="0">
                <a:srgbClr val="5E9EFF">
                  <a:alpha val="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cs typeface="Times New Roman" pitchFamily="18" charset="0"/>
              </a:rPr>
              <a:t>УЧАЩИЙСЯ</a:t>
            </a:r>
            <a:endParaRPr lang="ru-RU" sz="2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241851" y="2286000"/>
            <a:ext cx="0" cy="9511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38893" y="2797478"/>
            <a:ext cx="1403498" cy="860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1" idx="2"/>
            <a:endCxn id="16" idx="0"/>
          </p:cNvCxnSpPr>
          <p:nvPr/>
        </p:nvCxnSpPr>
        <p:spPr>
          <a:xfrm>
            <a:off x="5332290" y="4332302"/>
            <a:ext cx="0" cy="8244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141447" y="4415400"/>
            <a:ext cx="1190847" cy="9511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453963" y="2913974"/>
            <a:ext cx="1137478" cy="8707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892056" y="4332302"/>
            <a:ext cx="1350335" cy="814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360363"/>
            <a:ext cx="9001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5CFF4EE-779C-412D-BF38-91E10F30A3F9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25603" name="Название 3"/>
          <p:cNvSpPr>
            <a:spLocks noGrp="1"/>
          </p:cNvSpPr>
          <p:nvPr>
            <p:ph type="title"/>
          </p:nvPr>
        </p:nvSpPr>
        <p:spPr>
          <a:xfrm>
            <a:off x="444500" y="152401"/>
            <a:ext cx="8805659" cy="833807"/>
          </a:xfrm>
        </p:spPr>
        <p:txBody>
          <a:bodyPr/>
          <a:lstStyle/>
          <a:p>
            <a:r>
              <a:rPr lang="ru-RU" altLang="ru-RU" sz="2600" b="1" dirty="0" smtClean="0">
                <a:solidFill>
                  <a:srgbClr val="C00000"/>
                </a:solidFill>
              </a:rPr>
              <a:t>Результат реализации совместной программы</a:t>
            </a:r>
            <a:endParaRPr lang="ru-RU" altLang="ru-RU" sz="2600" b="1" dirty="0">
              <a:solidFill>
                <a:srgbClr val="C00000"/>
              </a:solidFill>
            </a:endParaRPr>
          </a:p>
        </p:txBody>
      </p:sp>
      <p:pic>
        <p:nvPicPr>
          <p:cNvPr id="25604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667500"/>
            <a:ext cx="1152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69888" y="7110413"/>
            <a:ext cx="1878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3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3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520700" eaLnBrk="0" fontAlgn="base" hangingPunct="0"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800"/>
              <a:t>Национальный исследовательский </a:t>
            </a:r>
          </a:p>
          <a:p>
            <a:pPr eaLnBrk="1" hangingPunct="1"/>
            <a:r>
              <a:rPr lang="ru-RU" altLang="ru-RU" sz="800"/>
              <a:t>технологический университет</a:t>
            </a:r>
          </a:p>
        </p:txBody>
      </p:sp>
      <p:grpSp>
        <p:nvGrpSpPr>
          <p:cNvPr id="25606" name="Группа 10"/>
          <p:cNvGrpSpPr>
            <a:grpSpLocks/>
          </p:cNvGrpSpPr>
          <p:nvPr/>
        </p:nvGrpSpPr>
        <p:grpSpPr bwMode="auto">
          <a:xfrm>
            <a:off x="2395538" y="6786563"/>
            <a:ext cx="7858125" cy="646112"/>
            <a:chOff x="2396067" y="6786924"/>
            <a:chExt cx="7857567" cy="645676"/>
          </a:xfrm>
        </p:grpSpPr>
        <p:pic>
          <p:nvPicPr>
            <p:cNvPr id="25609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067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5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3" descr="Z:\Медиа\Оформление - стандарт\пиктограммы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601" y="6786924"/>
              <a:ext cx="2662033" cy="64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7" descr="Z:\Медиа\Оформление - стандарт\Шарик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98" y="152401"/>
            <a:ext cx="1134140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азвание 3"/>
          <p:cNvSpPr txBox="1">
            <a:spLocks/>
          </p:cNvSpPr>
          <p:nvPr/>
        </p:nvSpPr>
        <p:spPr>
          <a:xfrm>
            <a:off x="2135620" y="1530164"/>
            <a:ext cx="9553106" cy="450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Название 3"/>
          <p:cNvSpPr txBox="1">
            <a:spLocks/>
          </p:cNvSpPr>
          <p:nvPr/>
        </p:nvSpPr>
        <p:spPr>
          <a:xfrm>
            <a:off x="606425" y="2348873"/>
            <a:ext cx="8459788" cy="3690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21437" rtl="0" eaLnBrk="1" latinLnBrk="0" hangingPunct="1">
              <a:lnSpc>
                <a:spcPts val="288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>
              <a:solidFill>
                <a:srgbClr val="00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487" y="1286541"/>
            <a:ext cx="95896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altLang="ru-RU" sz="2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9888" y="1648048"/>
            <a:ext cx="95896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sz="12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altLang="ru-RU" sz="2200" b="1" dirty="0">
                <a:solidFill>
                  <a:srgbClr val="0066CC"/>
                </a:solidFill>
                <a:cs typeface="Times New Roman" pitchFamily="18" charset="0"/>
              </a:rPr>
              <a:t>Совершенствование олимпиадного движения в городе Москве:</a:t>
            </a:r>
          </a:p>
          <a:p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1. Рост </a:t>
            </a:r>
            <a:r>
              <a:rPr lang="ru-RU" altLang="ru-RU" sz="2200" dirty="0">
                <a:solidFill>
                  <a:srgbClr val="003399"/>
                </a:solidFill>
                <a:cs typeface="Times New Roman" pitchFamily="18" charset="0"/>
              </a:rPr>
              <a:t>численности обучающихся и педагогов, принимающих участие в олимпиадном </a:t>
            </a:r>
            <a:r>
              <a:rPr lang="ru-RU" altLang="ru-RU" sz="2200" dirty="0" smtClean="0">
                <a:solidFill>
                  <a:srgbClr val="003399"/>
                </a:solidFill>
                <a:cs typeface="Times New Roman" pitchFamily="18" charset="0"/>
              </a:rPr>
              <a:t>движении.</a:t>
            </a:r>
          </a:p>
          <a:p>
            <a:endParaRPr lang="ru-RU" alt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2. Создание </a:t>
            </a:r>
            <a:r>
              <a:rPr lang="ru-RU" sz="2200" dirty="0">
                <a:solidFill>
                  <a:srgbClr val="003399"/>
                </a:solidFill>
                <a:cs typeface="Times New Roman" pitchFamily="18" charset="0"/>
              </a:rPr>
              <a:t>систем выявления и развития одаренных </a:t>
            </a:r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детей.</a:t>
            </a:r>
          </a:p>
          <a:p>
            <a:endParaRPr lang="ru-RU" sz="2200" dirty="0">
              <a:solidFill>
                <a:srgbClr val="003399"/>
              </a:solidFill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3399"/>
                </a:solidFill>
                <a:cs typeface="Times New Roman" pitchFamily="18" charset="0"/>
              </a:rPr>
              <a:t>3. Повышение </a:t>
            </a:r>
            <a:r>
              <a:rPr lang="ru-RU" sz="2200" dirty="0">
                <a:solidFill>
                  <a:srgbClr val="003399"/>
                </a:solidFill>
                <a:cs typeface="Times New Roman" pitchFamily="18" charset="0"/>
              </a:rPr>
              <a:t>качества обучения в школе, подтверждаемое результатами ГИА и ЕГЭ.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IS Theme">
  <a:themeElements>
    <a:clrScheme name="MISIS">
      <a:dk1>
        <a:srgbClr val="009FDF"/>
      </a:dk1>
      <a:lt1>
        <a:sysClr val="window" lastClr="FFFFFF"/>
      </a:lt1>
      <a:dk2>
        <a:srgbClr val="4C4C4C"/>
      </a:dk2>
      <a:lt2>
        <a:srgbClr val="FFFFFF"/>
      </a:lt2>
      <a:accent1>
        <a:srgbClr val="F65275"/>
      </a:accent1>
      <a:accent2>
        <a:srgbClr val="407EC9"/>
      </a:accent2>
      <a:accent3>
        <a:srgbClr val="F2A900"/>
      </a:accent3>
      <a:accent4>
        <a:srgbClr val="C04C36"/>
      </a:accent4>
      <a:accent5>
        <a:srgbClr val="6CC24A"/>
      </a:accent5>
      <a:accent6>
        <a:srgbClr val="009CA6"/>
      </a:accent6>
      <a:hlink>
        <a:srgbClr val="0033A0"/>
      </a:hlink>
      <a:folHlink>
        <a:srgbClr val="00187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</TotalTime>
  <Words>606</Words>
  <Application>Microsoft Office PowerPoint</Application>
  <PresentationFormat>Произвольный</PresentationFormat>
  <Paragraphs>185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MISIS Theme</vt:lpstr>
      <vt:lpstr>Подготовка школьников к олимпиадам как фактор совершенствования олимпиадного движения в городе Москве  Ведущий специалист Центра довузовской подготовки и организации приема Бокова Наталья Сергеевна</vt:lpstr>
      <vt:lpstr>Концепция модернизации российского образования</vt:lpstr>
      <vt:lpstr>Олимпиадное движение как инструмент развития детской одаренности</vt:lpstr>
      <vt:lpstr>Совместные цели и задачи НИТУ «МИСиС» и общеобразовательных организаций города Москвы</vt:lpstr>
      <vt:lpstr>Система мероприятий, направленных на развитие одаренности учащихся</vt:lpstr>
      <vt:lpstr>Повышение компетенций педагогов. Методическая поддержка</vt:lpstr>
      <vt:lpstr>Открытость информационного пространства по развитию олимпиадного движения</vt:lpstr>
      <vt:lpstr>Психолого-педагогическая поддержка талантливых учащихся</vt:lpstr>
      <vt:lpstr>Результат реализации совместной программы</vt:lpstr>
      <vt:lpstr>Фестиваль науки в НИТУ «МИСиС»  8 октября 2016 года</vt:lpstr>
      <vt:lpstr>Спасибо за внимание 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Лисенок</cp:lastModifiedBy>
  <cp:revision>296</cp:revision>
  <dcterms:created xsi:type="dcterms:W3CDTF">2015-11-04T07:03:42Z</dcterms:created>
  <dcterms:modified xsi:type="dcterms:W3CDTF">2016-09-30T17:46:09Z</dcterms:modified>
</cp:coreProperties>
</file>