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304" r:id="rId2"/>
    <p:sldId id="329" r:id="rId3"/>
    <p:sldId id="322" r:id="rId4"/>
    <p:sldId id="323" r:id="rId5"/>
    <p:sldId id="324" r:id="rId6"/>
    <p:sldId id="325" r:id="rId7"/>
    <p:sldId id="326" r:id="rId8"/>
    <p:sldId id="328" r:id="rId9"/>
    <p:sldId id="306" r:id="rId10"/>
    <p:sldId id="295" r:id="rId11"/>
  </p:sldIdLst>
  <p:sldSz cx="9144000" cy="6858000" type="screen4x3"/>
  <p:notesSz cx="6797675" cy="992822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8DB"/>
    <a:srgbClr val="6B72CF"/>
    <a:srgbClr val="960096"/>
    <a:srgbClr val="6666FF"/>
    <a:srgbClr val="B1D3FD"/>
    <a:srgbClr val="993300"/>
    <a:srgbClr val="A0ECFE"/>
    <a:srgbClr val="D5E0FF"/>
    <a:srgbClr val="D7F4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3" autoAdjust="0"/>
    <p:restoredTop sz="94637" autoAdjust="0"/>
  </p:normalViewPr>
  <p:slideViewPr>
    <p:cSldViewPr>
      <p:cViewPr>
        <p:scale>
          <a:sx n="100" d="100"/>
          <a:sy n="100" d="100"/>
        </p:scale>
        <p:origin x="-150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BBF6ADA-641B-41A9-BB44-C71F8FA31DF4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FF53E44-6C3D-4E7C-9CBB-D19AE7FC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8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53E44-6C3D-4E7C-9CBB-D19AE7FC627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9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9146876" cy="68554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1878652" y="3917381"/>
            <a:ext cx="6313500" cy="1632241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878650" y="5712848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  <a:lvl2pPr marL="408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78652" y="1632241"/>
            <a:ext cx="6313500" cy="19586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6036322" y="1795467"/>
            <a:ext cx="3110554" cy="1795465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878652" y="1469017"/>
            <a:ext cx="4157671" cy="163224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51" y="326448"/>
            <a:ext cx="1246398" cy="856819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1878652" y="1796556"/>
            <a:ext cx="5389573" cy="1795465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068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1796555"/>
            <a:ext cx="7237427" cy="4732413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2213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47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954725" y="2775446"/>
            <a:ext cx="7237427" cy="3754156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95028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5712848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47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5" y="1795467"/>
            <a:ext cx="7237427" cy="375415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006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4" y="1796554"/>
            <a:ext cx="3541720" cy="65289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470"/>
              </a:spcBef>
              <a:defRPr/>
            </a:lvl2pPr>
            <a:lvl3pPr>
              <a:spcBef>
                <a:spcPts val="47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954724" y="2611587"/>
            <a:ext cx="3541720" cy="391738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2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2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47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954725" y="2775446"/>
            <a:ext cx="7237427" cy="3754156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4845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54725" y="6692192"/>
            <a:ext cx="4157671" cy="163224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25" y="5712847"/>
            <a:ext cx="1298548" cy="641232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954724" y="1796552"/>
            <a:ext cx="4465647" cy="2774811"/>
          </a:xfrm>
        </p:spPr>
        <p:txBody>
          <a:bodyPr/>
          <a:lstStyle>
            <a:lvl1pPr>
              <a:spcBef>
                <a:spcPts val="0"/>
              </a:spcBef>
              <a:defRPr sz="9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266443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7F8420-A3FF-4FEB-8E21-C388FFEC0DC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971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5574360" y="1796555"/>
            <a:ext cx="2617793" cy="3754156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25" y="5712847"/>
            <a:ext cx="1298548" cy="641232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954725" y="6698720"/>
            <a:ext cx="4157671" cy="163224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954724" y="1796555"/>
            <a:ext cx="4465647" cy="3754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5397454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954725" y="6698720"/>
            <a:ext cx="4157671" cy="163224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5" y="1796555"/>
            <a:ext cx="7237427" cy="4733501"/>
          </a:xfrm>
        </p:spPr>
        <p:txBody>
          <a:bodyPr numCol="3" spcCol="958147"/>
          <a:lstStyle>
            <a:lvl1pPr marL="0" marR="0" indent="-281808" algn="l" defTabSz="408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70"/>
              </a:spcAft>
              <a:buClrTx/>
              <a:buSzTx/>
              <a:buFont typeface="Wingdings" charset="2"/>
              <a:buAutoNum type="arabicPlain"/>
              <a:tabLst/>
              <a:defRPr sz="900" kern="1200"/>
            </a:lvl1pPr>
            <a:lvl2pPr marL="178948" indent="-178948">
              <a:buFont typeface="Wingdings" charset="2"/>
              <a:buAutoNum type="arabicPlain"/>
              <a:defRPr/>
            </a:lvl2pPr>
            <a:lvl3pPr marL="320615" indent="-178948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8762857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2774813"/>
            <a:ext cx="9146876" cy="4080604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878652" y="6698720"/>
            <a:ext cx="4157671" cy="163224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1958690"/>
            <a:ext cx="8192152" cy="816121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1795467"/>
            <a:ext cx="6036322" cy="163224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1878652" y="3917381"/>
            <a:ext cx="6313500" cy="1632241"/>
          </a:xfrm>
        </p:spPr>
        <p:txBody>
          <a:bodyPr/>
          <a:lstStyle>
            <a:lvl1pPr>
              <a:defRPr sz="1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878650" y="5712848"/>
            <a:ext cx="6313500" cy="81612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800">
                <a:solidFill>
                  <a:schemeClr val="bg1"/>
                </a:solidFill>
              </a:defRPr>
            </a:lvl1pPr>
            <a:lvl2pPr marL="408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94079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952020" y="4733502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40904" tIns="140904" rIns="140904" bIns="140904"/>
          <a:lstStyle>
            <a:lvl1pPr marL="14090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4725" y="816122"/>
            <a:ext cx="7237427" cy="816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5"/>
            <a:ext cx="7237427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023207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54725" y="816122"/>
            <a:ext cx="7237427" cy="816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954724" y="1796555"/>
            <a:ext cx="3541720" cy="473350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77"/>
            <a:ext cx="3541720" cy="277481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4650433" y="4734940"/>
            <a:ext cx="3544425" cy="1305793"/>
          </a:xfrm>
          <a:blipFill rotWithShape="1">
            <a:blip r:embed="rId2"/>
            <a:stretch>
              <a:fillRect/>
            </a:stretch>
          </a:blipFill>
        </p:spPr>
        <p:txBody>
          <a:bodyPr lIns="140904" tIns="140904" rIns="140904" bIns="140904"/>
          <a:lstStyle>
            <a:lvl1pPr marL="14090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967028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5" y="1796556"/>
            <a:ext cx="7237427" cy="1795465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7"/>
            <a:ext cx="3541720" cy="277481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7"/>
            <a:ext cx="3541720" cy="277481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612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954724" y="1796556"/>
            <a:ext cx="3541720" cy="1795465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954724" y="3755777"/>
            <a:ext cx="3541720" cy="277481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4650432" y="3755777"/>
            <a:ext cx="3541720" cy="277481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4650432" y="1796556"/>
            <a:ext cx="3541720" cy="1795465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8112938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954725" y="1796554"/>
            <a:ext cx="7237427" cy="816121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470"/>
              </a:spcBef>
              <a:defRPr/>
            </a:lvl3pPr>
            <a:lvl4pPr>
              <a:spcBef>
                <a:spcPts val="470"/>
              </a:spcBef>
              <a:defRPr/>
            </a:lvl4pPr>
            <a:lvl5pPr>
              <a:spcBef>
                <a:spcPts val="47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954725" y="2774811"/>
            <a:ext cx="7237427" cy="3754156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4745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22214" y="326448"/>
            <a:ext cx="769939" cy="32644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2020" y="328218"/>
            <a:ext cx="6313500" cy="32135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2"/>
                </a:solidFill>
              </a:defRPr>
            </a:lvl1pPr>
          </a:lstStyle>
          <a:p>
            <a:fld id="{EA854007-BD8B-4186-82CA-279FE22C29BF}" type="datetime1">
              <a:rPr lang="ru-RU" smtClean="0"/>
              <a:t>01.10.2016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725" y="816122"/>
            <a:ext cx="7237427" cy="816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725" y="1795465"/>
            <a:ext cx="7237427" cy="47335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70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5" r:id="rId16"/>
  </p:sldLayoutIdLst>
  <p:hf hdr="0" ftr="0" dt="0"/>
  <p:txStyles>
    <p:titleStyle>
      <a:lvl1pPr algn="l" defTabSz="408181" rtl="0" eaLnBrk="1" latinLnBrk="0" hangingPunct="1">
        <a:lnSpc>
          <a:spcPts val="2254"/>
        </a:lnSpc>
        <a:spcBef>
          <a:spcPct val="0"/>
        </a:spcBef>
        <a:buNone/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08181" rtl="0" eaLnBrk="1" latinLnBrk="0" hangingPunct="1">
        <a:spcBef>
          <a:spcPts val="0"/>
        </a:spcBef>
        <a:spcAft>
          <a:spcPts val="470"/>
        </a:spcAft>
        <a:buFont typeface="Arial"/>
        <a:buNone/>
        <a:defRPr sz="1100" kern="1200">
          <a:solidFill>
            <a:schemeClr val="tx2"/>
          </a:solidFill>
          <a:latin typeface="+mn-lt"/>
          <a:ea typeface="+mn-ea"/>
          <a:cs typeface="+mn-cs"/>
        </a:defRPr>
      </a:lvl1pPr>
      <a:lvl2pPr marL="140425" indent="-140425" algn="l" defTabSz="408181" rtl="0" eaLnBrk="1" latinLnBrk="0" hangingPunct="1">
        <a:spcBef>
          <a:spcPts val="0"/>
        </a:spcBef>
        <a:spcAft>
          <a:spcPts val="470"/>
        </a:spcAft>
        <a:buClr>
          <a:schemeClr val="tx1"/>
        </a:buClr>
        <a:buFont typeface="Lucida Grande"/>
        <a:buChar char="●"/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280849" indent="-139182" algn="l" defTabSz="408181" rtl="0" eaLnBrk="1" latinLnBrk="0" hangingPunct="1">
        <a:spcBef>
          <a:spcPts val="0"/>
        </a:spcBef>
        <a:spcAft>
          <a:spcPts val="470"/>
        </a:spcAft>
        <a:buFont typeface="Lucida Grande"/>
        <a:buChar char="—"/>
        <a:defRPr sz="800" kern="1200">
          <a:solidFill>
            <a:schemeClr val="tx2"/>
          </a:solidFill>
          <a:latin typeface="+mn-lt"/>
          <a:ea typeface="+mn-ea"/>
          <a:cs typeface="+mn-cs"/>
        </a:defRPr>
      </a:lvl3pPr>
      <a:lvl4pPr marL="1428632" indent="-204090" algn="l" defTabSz="40818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36813" indent="-204090" algn="l" defTabSz="40818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244993" indent="-204090" algn="l" defTabSz="408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74" indent="-204090" algn="l" defTabSz="408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55" indent="-204090" algn="l" defTabSz="408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35" indent="-204090" algn="l" defTabSz="408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1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1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42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22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03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84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64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45" algn="l" defTabSz="4081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74064" y="325967"/>
            <a:ext cx="769937" cy="325967"/>
          </a:xfrm>
        </p:spPr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8" name="Название 15"/>
          <p:cNvSpPr txBox="1">
            <a:spLocks/>
          </p:cNvSpPr>
          <p:nvPr/>
        </p:nvSpPr>
        <p:spPr>
          <a:xfrm>
            <a:off x="1403648" y="4227458"/>
            <a:ext cx="6624317" cy="14986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08181" rtl="0" eaLnBrk="1" latinLnBrk="0" hangingPunct="1">
              <a:lnSpc>
                <a:spcPts val="2254"/>
              </a:lnSpc>
              <a:spcBef>
                <a:spcPct val="0"/>
              </a:spcBef>
              <a:buNone/>
              <a:defRPr sz="2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Особенности приема победителей и призеров олимпиад</a:t>
            </a:r>
          </a:p>
          <a:p>
            <a:pPr algn="r"/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1800" dirty="0" smtClean="0"/>
              <a:t>Заместитель директора </a:t>
            </a:r>
          </a:p>
          <a:p>
            <a:pPr algn="r"/>
            <a:r>
              <a:rPr lang="ru-RU" sz="1800" dirty="0" smtClean="0"/>
              <a:t>Центра </a:t>
            </a:r>
            <a:r>
              <a:rPr lang="ru-RU" sz="1800" dirty="0" err="1" smtClean="0"/>
              <a:t>довузовской</a:t>
            </a:r>
            <a:r>
              <a:rPr lang="ru-RU" sz="1800" dirty="0" smtClean="0"/>
              <a:t> подготовки и организации приема,</a:t>
            </a:r>
          </a:p>
          <a:p>
            <a:pPr algn="r"/>
            <a:r>
              <a:rPr lang="ru-RU" sz="1800" dirty="0" smtClean="0"/>
              <a:t>заместитель ответственного секретаря приемной комиссии</a:t>
            </a:r>
          </a:p>
          <a:p>
            <a:pPr algn="r"/>
            <a:r>
              <a:rPr lang="ru-RU" sz="2000" dirty="0" smtClean="0"/>
              <a:t>Баранова М.А.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4" b="24054"/>
          <a:stretch>
            <a:fillRect/>
          </a:stretch>
        </p:blipFill>
        <p:spPr>
          <a:xfrm>
            <a:off x="1871614" y="1604797"/>
            <a:ext cx="6300787" cy="24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синяя плашк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8787"/>
            <a:ext cx="9144000" cy="480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1646" y="3332990"/>
            <a:ext cx="8242146" cy="786573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ru-RU" sz="4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4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374064" y="325967"/>
            <a:ext cx="769937" cy="325967"/>
          </a:xfrm>
        </p:spPr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86484"/>
              </p:ext>
            </p:extLst>
          </p:nvPr>
        </p:nvGraphicFramePr>
        <p:xfrm>
          <a:off x="179512" y="1539240"/>
          <a:ext cx="861948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0"/>
                <a:gridCol w="2509540"/>
                <a:gridCol w="2509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Категории</a:t>
                      </a:r>
                      <a:r>
                        <a:rPr lang="ru-RU" sz="1600" baseline="0" dirty="0" smtClean="0"/>
                        <a:t> олимпиад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«Профильные» направления подготовки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и специальности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Любые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направления подготовки и специальности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Победители и призеры всероссийской  олимпиады школьников, члены сборных команд РФ, участвовавших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в международных олимпиадах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Прием без вступительных испытаний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Приравнивание к лицам, набравшим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100 баллов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(по решению вуза)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46184">
                <a:tc rowSpan="2"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Победители и призеры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600" dirty="0" smtClean="0">
                          <a:latin typeface="Arial" charset="0"/>
                        </a:rPr>
                        <a:t>олимпиад школьников,  включенных в перечень олимпиад</a:t>
                      </a:r>
                      <a:r>
                        <a:rPr lang="ru-RU" altLang="ru-RU" sz="1600" baseline="0" dirty="0" smtClean="0">
                          <a:latin typeface="Arial" charset="0"/>
                        </a:rPr>
                        <a:t> </a:t>
                      </a:r>
                      <a:r>
                        <a:rPr lang="ru-RU" altLang="ru-RU" sz="1600" baseline="0" dirty="0" err="1" smtClean="0">
                          <a:latin typeface="Arial" charset="0"/>
                        </a:rPr>
                        <a:t>Минобрнауки</a:t>
                      </a:r>
                      <a:r>
                        <a:rPr lang="ru-RU" altLang="ru-RU" sz="1600" baseline="0" dirty="0" smtClean="0">
                          <a:latin typeface="Arial" charset="0"/>
                        </a:rPr>
                        <a:t> России</a:t>
                      </a:r>
                      <a:endParaRPr lang="ru-RU" altLang="ru-RU" sz="1600" dirty="0" smtClean="0">
                        <a:latin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Прием без вступительных испытаний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(по решению вуза)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08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Приравнивание к лицам, набравшим 100 баллов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(по решению вуза)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08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179512" y="120055"/>
            <a:ext cx="860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+mj-lt"/>
                <a:ea typeface="+mj-ea"/>
                <a:cs typeface="+mj-cs"/>
              </a:rPr>
              <a:t>ОСОБЫЕ ПРАВА И ПРЕИМУЩЕСТВА при приеме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+mj-lt"/>
                <a:ea typeface="+mj-ea"/>
                <a:cs typeface="+mj-cs"/>
              </a:rPr>
              <a:t>на обучение по программам </a:t>
            </a:r>
            <a:r>
              <a:rPr lang="ru-RU" altLang="ru-RU" sz="2000" dirty="0" err="1">
                <a:latin typeface="+mj-lt"/>
                <a:ea typeface="+mj-ea"/>
                <a:cs typeface="+mj-cs"/>
              </a:rPr>
              <a:t>бакалавриата</a:t>
            </a:r>
            <a:r>
              <a:rPr lang="ru-RU" altLang="ru-RU" sz="2000" dirty="0">
                <a:latin typeface="+mj-lt"/>
                <a:ea typeface="+mj-ea"/>
                <a:cs typeface="+mj-cs"/>
              </a:rPr>
              <a:t>, </a:t>
            </a:r>
            <a:r>
              <a:rPr lang="ru-RU" altLang="ru-RU" sz="2000" dirty="0" err="1" smtClean="0">
                <a:latin typeface="+mj-lt"/>
                <a:ea typeface="+mj-ea"/>
                <a:cs typeface="+mj-cs"/>
              </a:rPr>
              <a:t>специалитета</a:t>
            </a:r>
            <a:endParaRPr lang="ru-RU" altLang="ru-RU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33798" name="Номер слайда 1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7B37AE-6ED6-4ADF-B887-9B9B91C135A3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14313" y="3255963"/>
            <a:ext cx="8643937" cy="33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Arial" panose="020B0604020202020204" pitchFamily="34" charset="0"/>
              </a:rPr>
              <a:t>Контрольные цифры приема</a:t>
            </a: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214313" y="3589338"/>
            <a:ext cx="3357562" cy="3079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прием без вступительных испытаний</a:t>
            </a:r>
          </a:p>
        </p:txBody>
      </p:sp>
      <p:sp>
        <p:nvSpPr>
          <p:cNvPr id="34820" name="Text Box 9"/>
          <p:cNvSpPr txBox="1">
            <a:spLocks noChangeArrowheads="1"/>
          </p:cNvSpPr>
          <p:nvPr/>
        </p:nvSpPr>
        <p:spPr bwMode="auto">
          <a:xfrm>
            <a:off x="3563938" y="3589338"/>
            <a:ext cx="5294312" cy="3079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прием по конкурсу</a:t>
            </a:r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142875" y="142875"/>
            <a:ext cx="8786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+mj-lt"/>
                <a:ea typeface="+mj-ea"/>
                <a:cs typeface="+mj-cs"/>
              </a:rPr>
              <a:t>ОСОБЫЕ ПРАВА И ПРЕИМУЩЕСТВА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+mj-lt"/>
                <a:ea typeface="+mj-ea"/>
                <a:cs typeface="+mj-cs"/>
              </a:rPr>
              <a:t>Как поступают победители и призеры всероссийской олимпиады школьников, члены сборных команд, победители и призеры олимпиад школьников (</a:t>
            </a:r>
            <a:r>
              <a:rPr lang="ru-RU" altLang="ru-RU" sz="2000" dirty="0" err="1">
                <a:latin typeface="+mj-lt"/>
                <a:ea typeface="+mj-ea"/>
                <a:cs typeface="+mj-cs"/>
              </a:rPr>
              <a:t>бакалавриат</a:t>
            </a:r>
            <a:r>
              <a:rPr lang="ru-RU" altLang="ru-RU" sz="2000" dirty="0">
                <a:latin typeface="+mj-lt"/>
                <a:ea typeface="+mj-ea"/>
                <a:cs typeface="+mj-cs"/>
              </a:rPr>
              <a:t>, </a:t>
            </a:r>
            <a:r>
              <a:rPr lang="ru-RU" altLang="ru-RU" sz="2000" dirty="0" err="1">
                <a:latin typeface="+mj-lt"/>
                <a:ea typeface="+mj-ea"/>
                <a:cs typeface="+mj-cs"/>
              </a:rPr>
              <a:t>специалитет</a:t>
            </a:r>
            <a:r>
              <a:rPr lang="ru-RU" altLang="ru-RU" sz="2000" dirty="0">
                <a:latin typeface="+mj-lt"/>
                <a:ea typeface="+mj-ea"/>
                <a:cs typeface="+mj-cs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7B0F19"/>
              </a:solidFill>
              <a:latin typeface="Arial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963613" y="4435475"/>
            <a:ext cx="1714500" cy="7381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Arial" charset="0"/>
              </a:rPr>
              <a:t>поступление без вступительных испытаний</a:t>
            </a:r>
          </a:p>
        </p:txBody>
      </p:sp>
      <p:sp>
        <p:nvSpPr>
          <p:cNvPr id="26" name="Стрелка вверх 25"/>
          <p:cNvSpPr/>
          <p:nvPr/>
        </p:nvSpPr>
        <p:spPr>
          <a:xfrm>
            <a:off x="1606550" y="3887788"/>
            <a:ext cx="484188" cy="498475"/>
          </a:xfrm>
          <a:prstGeom prst="up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285750" y="1665288"/>
            <a:ext cx="8501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 dirty="0">
                <a:latin typeface="Arial" charset="0"/>
              </a:rPr>
              <a:t>СООТВЕТСТВИЕ ПРОФИЛЯ</a:t>
            </a:r>
            <a:r>
              <a:rPr lang="ru-RU" altLang="ru-RU" sz="2000" b="1" dirty="0">
                <a:latin typeface="Arial" charset="0"/>
              </a:rPr>
              <a:t> 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                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Олимпиада по математике,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направление подготовки </a:t>
            </a:r>
            <a:r>
              <a:rPr lang="ru-RU" altLang="ru-RU" sz="2000" b="1" dirty="0" smtClean="0">
                <a:latin typeface="Arial" charset="0"/>
              </a:rPr>
              <a:t>«Прикладная математика»</a:t>
            </a:r>
            <a:r>
              <a:rPr lang="ru-RU" altLang="ru-RU" sz="2000" b="1" dirty="0" smtClean="0">
                <a:solidFill>
                  <a:srgbClr val="7B0F19"/>
                </a:solidFill>
                <a:latin typeface="Arial" charset="0"/>
              </a:rPr>
              <a:t> </a:t>
            </a:r>
            <a:endParaRPr lang="ru-RU" altLang="ru-RU" sz="2000" b="1" dirty="0">
              <a:solidFill>
                <a:srgbClr val="7B0F19"/>
              </a:solidFill>
              <a:latin typeface="Arial" charset="0"/>
            </a:endParaRPr>
          </a:p>
        </p:txBody>
      </p:sp>
      <p:sp>
        <p:nvSpPr>
          <p:cNvPr id="34825" name="Номер слайда 3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92EA00-7746-47B9-8EE0-A88AAFE0F75D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4356100" y="4003675"/>
            <a:ext cx="3384550" cy="7381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100 баллов по вступительному испытанию, </a:t>
            </a:r>
            <a:r>
              <a:rPr lang="ru-RU" altLang="ru-RU" sz="1400" b="1" dirty="0" smtClean="0">
                <a:latin typeface="Arial" charset="0"/>
              </a:rPr>
              <a:t>соответствующему </a:t>
            </a:r>
            <a:r>
              <a:rPr lang="ru-RU" altLang="ru-RU" sz="1400" b="1" dirty="0">
                <a:latin typeface="Arial" charset="0"/>
              </a:rPr>
              <a:t>профилю олимпиады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119688" y="4805363"/>
            <a:ext cx="185737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неограниченное использование</a:t>
            </a:r>
          </a:p>
        </p:txBody>
      </p:sp>
      <p:sp>
        <p:nvSpPr>
          <p:cNvPr id="34828" name="Text Box 9"/>
          <p:cNvSpPr txBox="1">
            <a:spLocks noChangeArrowheads="1"/>
          </p:cNvSpPr>
          <p:nvPr/>
        </p:nvSpPr>
        <p:spPr bwMode="auto">
          <a:xfrm>
            <a:off x="963613" y="5159375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latin typeface="Arial" charset="0"/>
              </a:rPr>
              <a:t>однократное использование</a:t>
            </a:r>
          </a:p>
        </p:txBody>
      </p:sp>
      <p:sp>
        <p:nvSpPr>
          <p:cNvPr id="34829" name="Text Box 9"/>
          <p:cNvSpPr txBox="1">
            <a:spLocks noChangeArrowheads="1"/>
          </p:cNvSpPr>
          <p:nvPr/>
        </p:nvSpPr>
        <p:spPr bwMode="auto">
          <a:xfrm>
            <a:off x="3960813" y="5549900"/>
            <a:ext cx="2000250" cy="4000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1 олимпиада </a:t>
            </a:r>
          </a:p>
        </p:txBody>
      </p:sp>
      <p:sp>
        <p:nvSpPr>
          <p:cNvPr id="34830" name="Text Box 9"/>
          <p:cNvSpPr txBox="1">
            <a:spLocks noChangeArrowheads="1"/>
          </p:cNvSpPr>
          <p:nvPr/>
        </p:nvSpPr>
        <p:spPr bwMode="auto">
          <a:xfrm>
            <a:off x="6604000" y="5549900"/>
            <a:ext cx="2000250" cy="4000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1 предмет</a:t>
            </a:r>
          </a:p>
        </p:txBody>
      </p:sp>
      <p:sp>
        <p:nvSpPr>
          <p:cNvPr id="42" name="Стрелка вверх 41"/>
          <p:cNvSpPr/>
          <p:nvPr/>
        </p:nvSpPr>
        <p:spPr>
          <a:xfrm rot="5400000">
            <a:off x="6177757" y="5452616"/>
            <a:ext cx="207962" cy="641350"/>
          </a:xfrm>
          <a:prstGeom prst="upArrow">
            <a:avLst>
              <a:gd name="adj1" fmla="val 50000"/>
              <a:gd name="adj2" fmla="val 1490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9"/>
          <p:cNvSpPr txBox="1">
            <a:spLocks noChangeArrowheads="1"/>
          </p:cNvSpPr>
          <p:nvPr/>
        </p:nvSpPr>
        <p:spPr bwMode="auto">
          <a:xfrm>
            <a:off x="142875" y="142875"/>
            <a:ext cx="8786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Arial" charset="0"/>
              </a:rPr>
              <a:t>ОСОБЫЕ ПРАВА И ПРЕИМУЩЕСТВА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Arial" charset="0"/>
              </a:rPr>
              <a:t>Как поступают победители и призеры всероссийской олимпиады школьников, члены сборных команд, победители и призеры олимпиад школьников (</a:t>
            </a:r>
            <a:r>
              <a:rPr lang="ru-RU" altLang="ru-RU" sz="2000" dirty="0" err="1">
                <a:latin typeface="Arial" charset="0"/>
              </a:rPr>
              <a:t>бакалавриат</a:t>
            </a:r>
            <a:r>
              <a:rPr lang="ru-RU" altLang="ru-RU" sz="2000" dirty="0">
                <a:latin typeface="Arial" charset="0"/>
              </a:rPr>
              <a:t>, </a:t>
            </a:r>
            <a:r>
              <a:rPr lang="ru-RU" altLang="ru-RU" sz="2000" dirty="0" err="1">
                <a:latin typeface="Arial" charset="0"/>
              </a:rPr>
              <a:t>специалитет</a:t>
            </a:r>
            <a:r>
              <a:rPr lang="ru-RU" altLang="ru-RU" sz="2000" dirty="0">
                <a:latin typeface="Arial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dirty="0">
              <a:latin typeface="Arial" charset="0"/>
            </a:endParaRPr>
          </a:p>
        </p:txBody>
      </p:sp>
      <p:sp>
        <p:nvSpPr>
          <p:cNvPr id="35843" name="Text Box 9"/>
          <p:cNvSpPr txBox="1">
            <a:spLocks noChangeArrowheads="1"/>
          </p:cNvSpPr>
          <p:nvPr/>
        </p:nvSpPr>
        <p:spPr bwMode="auto">
          <a:xfrm>
            <a:off x="285750" y="1643063"/>
            <a:ext cx="8643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 dirty="0">
                <a:latin typeface="Arial" charset="0"/>
              </a:rPr>
              <a:t>НЕСООТВЕТСТВИЕ ПРОФИЛЯ</a:t>
            </a:r>
            <a:r>
              <a:rPr lang="ru-RU" altLang="ru-RU" sz="2000" b="1" dirty="0">
                <a:latin typeface="Arial" charset="0"/>
              </a:rPr>
              <a:t> 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latin typeface="Arial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Олимпиада по </a:t>
            </a:r>
            <a:r>
              <a:rPr lang="ru-RU" altLang="ru-RU" sz="2000" b="1" dirty="0" smtClean="0">
                <a:latin typeface="Arial" charset="0"/>
              </a:rPr>
              <a:t>русскому языку, </a:t>
            </a:r>
            <a:endParaRPr lang="ru-RU" altLang="ru-RU" sz="2000" b="1" dirty="0">
              <a:latin typeface="Arial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charset="0"/>
              </a:rPr>
              <a:t>направление подготовки </a:t>
            </a:r>
            <a:r>
              <a:rPr lang="ru-RU" altLang="ru-RU" sz="2000" b="1" dirty="0" smtClean="0">
                <a:latin typeface="Arial" charset="0"/>
              </a:rPr>
              <a:t>«Прикладная математика» </a:t>
            </a:r>
            <a:endParaRPr lang="ru-RU" altLang="ru-RU" sz="2000" b="1" dirty="0">
              <a:latin typeface="Arial" charset="0"/>
            </a:endParaRPr>
          </a:p>
        </p:txBody>
      </p:sp>
      <p:sp>
        <p:nvSpPr>
          <p:cNvPr id="35844" name="Номер слайда 3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3CD0E3-0309-4E25-95B7-AF68747D0AB2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14313" y="3357563"/>
            <a:ext cx="8643937" cy="33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Arial" panose="020B0604020202020204" pitchFamily="34" charset="0"/>
              </a:rPr>
              <a:t>Контрольные цифры приема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214313" y="3690938"/>
            <a:ext cx="3357562" cy="3079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прием без вступительных испытаний</a:t>
            </a: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3563938" y="3690938"/>
            <a:ext cx="5294312" cy="3079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прием по конкурсу</a:t>
            </a:r>
          </a:p>
        </p:txBody>
      </p:sp>
      <p:sp>
        <p:nvSpPr>
          <p:cNvPr id="22" name="Умножение 21"/>
          <p:cNvSpPr/>
          <p:nvPr/>
        </p:nvSpPr>
        <p:spPr>
          <a:xfrm>
            <a:off x="142875" y="3487738"/>
            <a:ext cx="3357563" cy="666750"/>
          </a:xfrm>
          <a:prstGeom prst="mathMultiply">
            <a:avLst>
              <a:gd name="adj1" fmla="val 385"/>
            </a:avLst>
          </a:prstGeom>
          <a:solidFill>
            <a:srgbClr val="7B0F19"/>
          </a:solidFill>
          <a:ln>
            <a:solidFill>
              <a:srgbClr val="7B0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356100" y="4105275"/>
            <a:ext cx="3384550" cy="73866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400" b="1" dirty="0">
                <a:latin typeface="Arial" charset="0"/>
              </a:rPr>
              <a:t>100 баллов по вступительному испытанию, соответствующему профилю </a:t>
            </a:r>
            <a:r>
              <a:rPr lang="ru-RU" altLang="ru-RU" sz="1400" b="1" dirty="0" smtClean="0">
                <a:latin typeface="Arial" charset="0"/>
              </a:rPr>
              <a:t>олимпиады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119688" y="4886325"/>
            <a:ext cx="185737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неограниченное использование</a:t>
            </a: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3960813" y="5649913"/>
            <a:ext cx="2000250" cy="4000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1 олимпиада 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6604000" y="5649913"/>
            <a:ext cx="2000250" cy="4000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1 предмет</a:t>
            </a:r>
          </a:p>
        </p:txBody>
      </p:sp>
      <p:sp>
        <p:nvSpPr>
          <p:cNvPr id="37" name="Стрелка вверх 36"/>
          <p:cNvSpPr/>
          <p:nvPr/>
        </p:nvSpPr>
        <p:spPr>
          <a:xfrm rot="5400000">
            <a:off x="6177756" y="5504657"/>
            <a:ext cx="207963" cy="641350"/>
          </a:xfrm>
          <a:prstGeom prst="upArrow">
            <a:avLst>
              <a:gd name="adj1" fmla="val 50000"/>
              <a:gd name="adj2" fmla="val 1490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9"/>
          <p:cNvSpPr txBox="1">
            <a:spLocks noChangeArrowheads="1"/>
          </p:cNvSpPr>
          <p:nvPr/>
        </p:nvSpPr>
        <p:spPr bwMode="auto">
          <a:xfrm>
            <a:off x="142875" y="142875"/>
            <a:ext cx="8786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Arial" charset="0"/>
              </a:rPr>
              <a:t>ОСОБЫЕ ПРАВА И ПРЕИМУЩЕСТВА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Arial" charset="0"/>
              </a:rPr>
              <a:t>победителей и призеров </a:t>
            </a:r>
            <a:r>
              <a:rPr lang="ru-RU" altLang="ru-RU" sz="2000" dirty="0" smtClean="0">
                <a:latin typeface="Arial" charset="0"/>
              </a:rPr>
              <a:t>олимпиад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Arial" charset="0"/>
              </a:rPr>
              <a:t>(</a:t>
            </a:r>
            <a:r>
              <a:rPr lang="ru-RU" altLang="ru-RU" sz="2000" dirty="0" err="1" smtClean="0">
                <a:latin typeface="Arial" charset="0"/>
              </a:rPr>
              <a:t>бакалавриат</a:t>
            </a:r>
            <a:r>
              <a:rPr lang="ru-RU" altLang="ru-RU" sz="2000" dirty="0">
                <a:latin typeface="Arial" charset="0"/>
              </a:rPr>
              <a:t>, </a:t>
            </a:r>
            <a:r>
              <a:rPr lang="ru-RU" altLang="ru-RU" sz="2000" dirty="0" err="1">
                <a:latin typeface="Arial" charset="0"/>
              </a:rPr>
              <a:t>специалитет</a:t>
            </a:r>
            <a:r>
              <a:rPr lang="ru-RU" altLang="ru-RU" sz="2000" dirty="0">
                <a:latin typeface="Arial" charset="0"/>
              </a:rPr>
              <a:t>) </a:t>
            </a:r>
          </a:p>
        </p:txBody>
      </p:sp>
      <p:sp>
        <p:nvSpPr>
          <p:cNvPr id="36867" name="Номер слайда 3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76BF1-DB7C-4CBF-9EE0-8CDC17E76744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179388" y="1196752"/>
            <a:ext cx="8785225" cy="2292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Arial" charset="0"/>
              </a:rPr>
              <a:t>Федеральным законом </a:t>
            </a:r>
            <a:r>
              <a:rPr lang="ru-RU" altLang="ru-RU" sz="1800" dirty="0">
                <a:latin typeface="Arial" charset="0"/>
              </a:rPr>
              <a:t>«Об образовании в Российской Федерации»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Arial" charset="0"/>
              </a:rPr>
              <a:t>предусмотрено (статья 71, части 4 и 12), что:</a:t>
            </a:r>
            <a:endParaRPr lang="ru-RU" altLang="ru-RU" sz="1800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solidFill>
                  <a:srgbClr val="7B0F19"/>
                </a:solidFill>
                <a:latin typeface="Arial" charset="0"/>
              </a:rPr>
              <a:t>результаты победителей и призеров олимпиад, членов сборных команд </a:t>
            </a:r>
            <a:r>
              <a:rPr lang="ru-RU" altLang="ru-RU" sz="1800" dirty="0">
                <a:latin typeface="Arial" charset="0"/>
              </a:rPr>
              <a:t>(для получения особых прав)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действительны в течение 4 лет,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следующих за годом проведения олимпиады</a:t>
            </a:r>
            <a:r>
              <a:rPr lang="ru-RU" altLang="ru-RU" sz="1800" dirty="0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(то есть год проведения олимпиады + 4 года </a:t>
            </a:r>
            <a:r>
              <a:rPr lang="en-US" altLang="ru-RU" sz="1800" b="1" u="sng" dirty="0">
                <a:solidFill>
                  <a:srgbClr val="7B0F19"/>
                </a:solidFill>
                <a:latin typeface="Arial" charset="0"/>
              </a:rPr>
              <a:t>~</a:t>
            </a:r>
            <a:r>
              <a:rPr lang="ru-RU" altLang="ru-RU" sz="1800" b="1" u="sng" dirty="0">
                <a:solidFill>
                  <a:srgbClr val="7B0F19"/>
                </a:solidFill>
                <a:latin typeface="Arial" charset="0"/>
              </a:rPr>
              <a:t> 4,5 года</a:t>
            </a:r>
            <a:r>
              <a:rPr lang="ru-RU" altLang="ru-RU" sz="1800" dirty="0">
                <a:latin typeface="Arial" charset="0"/>
              </a:rPr>
              <a:t>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(это соответствует сроку действия результатов ЕГЭ)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79388" y="3501008"/>
            <a:ext cx="4032250" cy="259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победители и призеры заключительного этапа всероссийской олимпиады, члены сборных команд, участвовавших в международных олимпиадах,</a:t>
            </a:r>
            <a:r>
              <a:rPr lang="ru-RU" altLang="ru-RU" sz="1800" dirty="0">
                <a:latin typeface="Arial" charset="0"/>
              </a:rPr>
              <a:t> -  прием без вступительных испытаний </a:t>
            </a: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4211638" y="3501802"/>
            <a:ext cx="4752975" cy="258532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победители и призеры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олимпиад </a:t>
            </a:r>
            <a:r>
              <a:rPr lang="ru-RU" altLang="ru-RU" sz="1800" b="1" u="sng" dirty="0" smtClean="0">
                <a:latin typeface="Arial" charset="0"/>
              </a:rPr>
              <a:t>школьников, включенных в перечень </a:t>
            </a:r>
            <a:r>
              <a:rPr lang="ru-RU" altLang="ru-RU" sz="1800" b="1" u="sng" dirty="0" err="1" smtClean="0">
                <a:latin typeface="Arial" charset="0"/>
              </a:rPr>
              <a:t>Минобрнауки</a:t>
            </a:r>
            <a:r>
              <a:rPr lang="ru-RU" altLang="ru-RU" sz="1800" b="1" u="sng" dirty="0" smtClean="0">
                <a:latin typeface="Arial" charset="0"/>
              </a:rPr>
              <a:t> России</a:t>
            </a:r>
            <a:r>
              <a:rPr lang="ru-RU" altLang="ru-RU" sz="1800" dirty="0" smtClean="0">
                <a:latin typeface="Arial" charset="0"/>
              </a:rPr>
              <a:t>:</a:t>
            </a:r>
            <a:endParaRPr lang="ru-RU" altLang="ru-RU" sz="1800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- прием без вступительных испытаний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- приравнивание к лицам, набравшим максимальное количество баллов ЕГЭ или к лицам, успешно прошедшим дополнительные вступительные испытания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142875" y="142875"/>
            <a:ext cx="8786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Arial" charset="0"/>
              </a:rPr>
              <a:t>ОСОБЫЕ ПРАВА И ПРЕИМУЩЕСТВА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Arial" charset="0"/>
              </a:rPr>
              <a:t>победителей и призеров олимпиад </a:t>
            </a:r>
            <a:r>
              <a:rPr lang="ru-RU" altLang="ru-RU" sz="2000" dirty="0" smtClean="0">
                <a:latin typeface="Arial" charset="0"/>
              </a:rPr>
              <a:t>(</a:t>
            </a:r>
            <a:r>
              <a:rPr lang="ru-RU" altLang="ru-RU" sz="2000" dirty="0" err="1">
                <a:latin typeface="Arial" charset="0"/>
              </a:rPr>
              <a:t>бакалавриат</a:t>
            </a:r>
            <a:r>
              <a:rPr lang="ru-RU" altLang="ru-RU" sz="2000" dirty="0">
                <a:latin typeface="Arial" charset="0"/>
              </a:rPr>
              <a:t>, </a:t>
            </a:r>
            <a:r>
              <a:rPr lang="ru-RU" altLang="ru-RU" sz="2000" dirty="0" err="1">
                <a:latin typeface="Arial" charset="0"/>
              </a:rPr>
              <a:t>специалитет</a:t>
            </a:r>
            <a:r>
              <a:rPr lang="ru-RU" altLang="ru-RU" sz="2000" dirty="0">
                <a:latin typeface="Arial" charset="0"/>
              </a:rPr>
              <a:t>) </a:t>
            </a:r>
          </a:p>
        </p:txBody>
      </p:sp>
      <p:sp>
        <p:nvSpPr>
          <p:cNvPr id="37891" name="Text Box 9"/>
          <p:cNvSpPr txBox="1">
            <a:spLocks noChangeArrowheads="1"/>
          </p:cNvSpPr>
          <p:nvPr/>
        </p:nvSpPr>
        <p:spPr bwMode="auto">
          <a:xfrm>
            <a:off x="179388" y="4005263"/>
            <a:ext cx="763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 dirty="0">
                <a:latin typeface="Arial" charset="0"/>
              </a:rPr>
              <a:t>Что из этого </a:t>
            </a:r>
            <a:r>
              <a:rPr lang="ru-RU" altLang="ru-RU" sz="2000" b="1" u="sng" dirty="0" smtClean="0">
                <a:latin typeface="Arial" charset="0"/>
              </a:rPr>
              <a:t>вытекает:</a:t>
            </a:r>
            <a:endParaRPr lang="ru-RU" altLang="ru-RU" sz="2000" b="1" u="sng" dirty="0">
              <a:latin typeface="Arial" charset="0"/>
            </a:endParaRPr>
          </a:p>
        </p:txBody>
      </p:sp>
      <p:sp>
        <p:nvSpPr>
          <p:cNvPr id="37892" name="Номер слайда 32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41FE1E0-AAB7-4713-A44E-5B20B853A5E9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7893" name="Text Box 9"/>
          <p:cNvSpPr txBox="1">
            <a:spLocks noChangeArrowheads="1"/>
          </p:cNvSpPr>
          <p:nvPr/>
        </p:nvSpPr>
        <p:spPr bwMode="auto">
          <a:xfrm>
            <a:off x="179388" y="2781300"/>
            <a:ext cx="8785225" cy="11387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u="sng" dirty="0" smtClean="0">
                <a:latin typeface="Arial" charset="0"/>
              </a:rPr>
              <a:t>Что это </a:t>
            </a:r>
            <a:r>
              <a:rPr lang="ru-RU" altLang="ru-RU" sz="2000" b="1" u="sng" dirty="0" smtClean="0">
                <a:latin typeface="Arial" charset="0"/>
              </a:rPr>
              <a:t>означает</a:t>
            </a:r>
            <a:r>
              <a:rPr lang="ru-RU" altLang="ru-RU" sz="2000" b="1" u="sng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1) действительность результатов олимпиад за 7-11 классы (для выпускников школ текущего года)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2) действительность результатов олимпиад прошлых лет</a:t>
            </a:r>
          </a:p>
        </p:txBody>
      </p:sp>
      <p:sp>
        <p:nvSpPr>
          <p:cNvPr id="37895" name="Text Box 9"/>
          <p:cNvSpPr txBox="1">
            <a:spLocks noChangeArrowheads="1"/>
          </p:cNvSpPr>
          <p:nvPr/>
        </p:nvSpPr>
        <p:spPr bwMode="auto">
          <a:xfrm>
            <a:off x="179388" y="981075"/>
            <a:ext cx="5832475" cy="17891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solidFill>
                  <a:srgbClr val="7B0F19"/>
                </a:solidFill>
                <a:latin typeface="Arial" charset="0"/>
              </a:rPr>
              <a:t>Результаты победителей и призеров олимпиад, членов сборных команд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(для получения особых прав)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действительны в течение 4 лет,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 dirty="0">
                <a:latin typeface="Arial" charset="0"/>
              </a:rPr>
              <a:t>следующих за годом проведения олимпиады</a:t>
            </a:r>
            <a:r>
              <a:rPr lang="ru-RU" altLang="ru-RU" sz="1800" dirty="0"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(</a:t>
            </a:r>
            <a:r>
              <a:rPr lang="en-US" altLang="ru-RU" sz="1800" b="1" u="sng" dirty="0">
                <a:solidFill>
                  <a:srgbClr val="7B0F19"/>
                </a:solidFill>
                <a:latin typeface="Arial" charset="0"/>
              </a:rPr>
              <a:t>~</a:t>
            </a:r>
            <a:r>
              <a:rPr lang="ru-RU" altLang="ru-RU" sz="1800" b="1" u="sng" dirty="0">
                <a:solidFill>
                  <a:srgbClr val="7B0F19"/>
                </a:solidFill>
                <a:latin typeface="Arial" charset="0"/>
              </a:rPr>
              <a:t> 4,5 года</a:t>
            </a:r>
            <a:r>
              <a:rPr lang="ru-RU" altLang="ru-RU" sz="1800" dirty="0">
                <a:latin typeface="Arial" charset="0"/>
              </a:rPr>
              <a:t>)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300" dirty="0">
              <a:latin typeface="Arial" charset="0"/>
            </a:endParaRP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6078538" y="1124744"/>
            <a:ext cx="2879725" cy="116955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Arial" charset="0"/>
              </a:rPr>
              <a:t>Ранее</a:t>
            </a:r>
            <a:endParaRPr lang="ru-RU" altLang="ru-RU" sz="1400" i="1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i="1" dirty="0">
                <a:latin typeface="Arial" charset="0"/>
              </a:rPr>
              <a:t>для победителей и призеров олимпиад школьников Порядком приема был установлен срок 1 год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79388" y="4981575"/>
            <a:ext cx="8785225" cy="828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Вводится полномочие вуза устанавливать по каждой олимпиаде (по каждому уровню олимпиад), </a:t>
            </a:r>
            <a:r>
              <a:rPr lang="ru-RU" altLang="ru-RU" sz="1600" b="1" u="sng" dirty="0">
                <a:solidFill>
                  <a:srgbClr val="7B0F19"/>
                </a:solidFill>
                <a:latin typeface="Arial" charset="0"/>
              </a:rPr>
              <a:t>за какие классы обучения по общеобразовательным программам должны быть получены результаты</a:t>
            </a:r>
            <a:r>
              <a:rPr lang="ru-RU" altLang="ru-RU" sz="1600" dirty="0">
                <a:latin typeface="Arial" charset="0"/>
              </a:rPr>
              <a:t> победителя и (или) призера 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73038" y="4437063"/>
            <a:ext cx="8785225" cy="584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Вводится полномочие вуза устанавливать не только уровни,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charset="0"/>
              </a:rPr>
              <a:t>но и </a:t>
            </a:r>
            <a:r>
              <a:rPr lang="ru-RU" altLang="ru-RU" sz="1600" b="1" u="sng" dirty="0">
                <a:solidFill>
                  <a:srgbClr val="7B0F19"/>
                </a:solidFill>
                <a:latin typeface="Arial" charset="0"/>
              </a:rPr>
              <a:t>перечень</a:t>
            </a:r>
            <a:r>
              <a:rPr lang="ru-RU" altLang="ru-RU" sz="1600" dirty="0">
                <a:latin typeface="Arial" charset="0"/>
              </a:rPr>
              <a:t> олимпиад </a:t>
            </a:r>
            <a:r>
              <a:rPr lang="ru-RU" altLang="ru-RU" sz="1600" dirty="0" smtClean="0">
                <a:latin typeface="Arial" charset="0"/>
              </a:rPr>
              <a:t>школьников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142875" y="142875"/>
            <a:ext cx="87868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500" dirty="0">
                <a:latin typeface="Arial" charset="0"/>
              </a:rPr>
              <a:t>ОСОБЫЕ ПРАВА И ПРЕИМУЩЕСТВА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Arial" charset="0"/>
              </a:rPr>
              <a:t>Учет результатов ЕГЭ при приеме победителей и призеров олимпиад школьников (</a:t>
            </a:r>
            <a:r>
              <a:rPr lang="ru-RU" altLang="ru-RU" sz="2000" dirty="0" err="1">
                <a:latin typeface="Arial" charset="0"/>
              </a:rPr>
              <a:t>бакалавриат</a:t>
            </a:r>
            <a:r>
              <a:rPr lang="ru-RU" altLang="ru-RU" sz="2000" dirty="0">
                <a:latin typeface="Arial" charset="0"/>
              </a:rPr>
              <a:t>, </a:t>
            </a:r>
            <a:r>
              <a:rPr lang="ru-RU" altLang="ru-RU" sz="2000" dirty="0" err="1">
                <a:latin typeface="Arial" charset="0"/>
              </a:rPr>
              <a:t>специалитет</a:t>
            </a:r>
            <a:r>
              <a:rPr lang="ru-RU" altLang="ru-RU" sz="2000" dirty="0">
                <a:latin typeface="Arial" charset="0"/>
              </a:rPr>
              <a:t>)</a:t>
            </a:r>
          </a:p>
        </p:txBody>
      </p:sp>
      <p:sp>
        <p:nvSpPr>
          <p:cNvPr id="38915" name="Text Box 9"/>
          <p:cNvSpPr txBox="1">
            <a:spLocks noChangeArrowheads="1"/>
          </p:cNvSpPr>
          <p:nvPr/>
        </p:nvSpPr>
        <p:spPr bwMode="auto">
          <a:xfrm>
            <a:off x="179388" y="1341438"/>
            <a:ext cx="8643937" cy="9794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7B0F19"/>
                </a:solidFill>
                <a:latin typeface="Arial" charset="0"/>
              </a:rPr>
              <a:t>Победителям и призерам олимпиад школьников</a:t>
            </a:r>
            <a:r>
              <a:rPr lang="ru-RU" altLang="ru-RU" sz="1800">
                <a:latin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charset="0"/>
              </a:rPr>
              <a:t>необходимо наличие результатов ЕГЭ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u="sng">
                <a:solidFill>
                  <a:srgbClr val="7B0F19"/>
                </a:solidFill>
                <a:latin typeface="Arial" charset="0"/>
              </a:rPr>
              <a:t>не ниже количества баллов ЕГЭ, установленного организацией </a:t>
            </a:r>
          </a:p>
        </p:txBody>
      </p:sp>
      <p:sp>
        <p:nvSpPr>
          <p:cNvPr id="38916" name="Text Box 9"/>
          <p:cNvSpPr txBox="1">
            <a:spLocks noChangeArrowheads="1"/>
          </p:cNvSpPr>
          <p:nvPr/>
        </p:nvSpPr>
        <p:spPr bwMode="auto">
          <a:xfrm>
            <a:off x="249238" y="3862388"/>
            <a:ext cx="8643937" cy="17430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для использования права на поступление без вступительных испытаний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 вуз</a:t>
            </a:r>
            <a:r>
              <a:rPr lang="ru-RU" altLang="ru-RU" sz="1800" b="1">
                <a:latin typeface="Arial" charset="0"/>
              </a:rPr>
              <a:t> выбирает </a:t>
            </a:r>
            <a:r>
              <a:rPr lang="ru-RU" altLang="ru-RU" sz="1800" b="1">
                <a:solidFill>
                  <a:srgbClr val="7B0F19"/>
                </a:solidFill>
                <a:latin typeface="Arial" charset="0"/>
              </a:rPr>
              <a:t>ОДИН ПРЕДМЕТ</a:t>
            </a:r>
            <a:r>
              <a:rPr lang="ru-RU" altLang="ru-RU" sz="1800" b="1">
                <a:latin typeface="Arial" charset="0"/>
              </a:rPr>
              <a:t> из числа соответствующих профилю олимпиады</a:t>
            </a:r>
            <a:r>
              <a:rPr lang="ru-RU" altLang="ru-RU" sz="1800">
                <a:latin typeface="Arial" charset="0"/>
              </a:rPr>
              <a:t>, установленных в перечне олимпиад школьников, утверждаемом Минобрнауки России (в случае если в указанном перечне установлены предметы, по которым не проводится ЕГЭ, вуз устанавливает соответствующий предмет самостоятельно) </a:t>
            </a:r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249238" y="5591175"/>
            <a:ext cx="8643937" cy="6461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для приравнивания к лицам, набравшим 100 баллов,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предмет, соответствующий вступительному испытанию</a:t>
            </a:r>
          </a:p>
        </p:txBody>
      </p:sp>
      <p:sp>
        <p:nvSpPr>
          <p:cNvPr id="38918" name="Номер слайда 17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33B9D22-8BF0-45E9-91EF-D2558349AD06}" type="slidenum">
              <a:rPr lang="en-US" altLang="ru-RU" sz="1200">
                <a:solidFill>
                  <a:srgbClr val="898989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ru-RU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1528763" y="2781300"/>
            <a:ext cx="6086475" cy="5222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7B0F19"/>
                </a:solidFill>
                <a:latin typeface="Arial" charset="0"/>
              </a:rPr>
              <a:t>В </a:t>
            </a:r>
            <a:r>
              <a:rPr lang="ru-RU" altLang="ru-RU" sz="2800" b="1" dirty="0" smtClean="0">
                <a:solidFill>
                  <a:srgbClr val="7B0F19"/>
                </a:solidFill>
                <a:latin typeface="Arial" charset="0"/>
              </a:rPr>
              <a:t>2017 </a:t>
            </a:r>
            <a:r>
              <a:rPr lang="ru-RU" altLang="ru-RU" sz="2800" b="1" dirty="0">
                <a:solidFill>
                  <a:srgbClr val="7B0F19"/>
                </a:solidFill>
                <a:latin typeface="Arial" charset="0"/>
              </a:rPr>
              <a:t>году - не менее 75 баллов </a:t>
            </a:r>
            <a:endParaRPr lang="ru-RU" altLang="ru-RU" sz="2800" dirty="0">
              <a:solidFill>
                <a:srgbClr val="7B0F19"/>
              </a:solidFill>
              <a:latin typeface="Arial" charset="0"/>
            </a:endParaRPr>
          </a:p>
        </p:txBody>
      </p:sp>
      <p:sp>
        <p:nvSpPr>
          <p:cNvPr id="38921" name="AutoShape 43"/>
          <p:cNvSpPr>
            <a:spLocks noChangeArrowheads="1"/>
          </p:cNvSpPr>
          <p:nvPr/>
        </p:nvSpPr>
        <p:spPr bwMode="auto">
          <a:xfrm rot="5400000">
            <a:off x="3815407" y="3340101"/>
            <a:ext cx="576263" cy="503238"/>
          </a:xfrm>
          <a:prstGeom prst="rightArrow">
            <a:avLst>
              <a:gd name="adj1" fmla="val 50000"/>
              <a:gd name="adj2" fmla="val 2862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7B0F1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7"/>
          <p:cNvSpPr txBox="1">
            <a:spLocks noGrp="1"/>
          </p:cNvSpPr>
          <p:nvPr/>
        </p:nvSpPr>
        <p:spPr bwMode="auto">
          <a:xfrm>
            <a:off x="7046912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DB240F9-ADFD-4FA6-8D61-DA791D523BE9}" type="slidenum">
              <a:rPr lang="en-US" altLang="ru-RU" sz="1200">
                <a:solidFill>
                  <a:srgbClr val="898989"/>
                </a:solidFill>
              </a:rPr>
              <a:pPr algn="r" eaLnBrk="1" hangingPunct="1"/>
              <a:t>8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0404" y="188640"/>
            <a:ext cx="89281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500" dirty="0" smtClean="0"/>
              <a:t>УЧЕТ </a:t>
            </a:r>
            <a:r>
              <a:rPr lang="ru-RU" altLang="ru-RU" sz="2500" dirty="0"/>
              <a:t>ИНДИВИДУАЛЬНЫХ ДОСТИЖЕНИЙ </a:t>
            </a:r>
            <a:r>
              <a:rPr lang="ru-RU" altLang="ru-RU" sz="2500" dirty="0" smtClean="0"/>
              <a:t>ПОСТУПАЮЩИХ</a:t>
            </a:r>
          </a:p>
          <a:p>
            <a:r>
              <a:rPr lang="ru-RU" altLang="ru-RU" sz="2000" dirty="0" err="1"/>
              <a:t>Бакалавриат</a:t>
            </a:r>
            <a:r>
              <a:rPr lang="ru-RU" altLang="ru-RU" sz="2000" dirty="0"/>
              <a:t> , </a:t>
            </a:r>
            <a:r>
              <a:rPr lang="ru-RU" altLang="ru-RU" sz="2000" dirty="0" err="1" smtClean="0"/>
              <a:t>специалитет</a:t>
            </a:r>
            <a:r>
              <a:rPr lang="ru-RU" altLang="ru-RU" sz="2500" dirty="0" smtClean="0"/>
              <a:t> </a:t>
            </a:r>
            <a:endParaRPr lang="en-US" altLang="ru-RU" sz="2500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23528" y="2636912"/>
            <a:ext cx="6723384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/>
              <a:t>Аттестат о </a:t>
            </a:r>
            <a:r>
              <a:rPr lang="ru-RU" altLang="ru-RU" sz="1600" dirty="0"/>
              <a:t>среднем общем образовании с отличием 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или медаль (золотая, серебряная)</a:t>
            </a: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326109" y="5185231"/>
            <a:ext cx="6723384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/>
              <a:t>Оценка за </a:t>
            </a:r>
            <a:r>
              <a:rPr lang="ru-RU" altLang="ru-RU" sz="1600" dirty="0"/>
              <a:t>итоговое сочинение в выпускных классах организаций, реализующих образовательные программы среднего общего образования, выставляемая </a:t>
            </a:r>
            <a:r>
              <a:rPr lang="ru-RU" altLang="ru-RU" sz="1600" dirty="0" smtClean="0"/>
              <a:t>организацией, в которую осуществляется прием</a:t>
            </a:r>
            <a:endParaRPr lang="ru-RU" altLang="ru-RU" sz="1600" dirty="0"/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23528" y="3861792"/>
            <a:ext cx="6723384" cy="132343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>
                <a:solidFill>
                  <a:schemeClr val="bg1"/>
                </a:solidFill>
              </a:rPr>
              <a:t>Участие и </a:t>
            </a:r>
            <a:r>
              <a:rPr lang="ru-RU" altLang="ru-RU" sz="1600" dirty="0">
                <a:solidFill>
                  <a:schemeClr val="bg1"/>
                </a:solidFill>
              </a:rPr>
              <a:t>(или) результаты участия поступающих в олимпиадах и иных интеллектуальных и (или) творческих конкурсах, физкультурных мероприятиях и спортивных мероприятиях, проводимых в целях выявления и поддержки лиц, проявивших выдающиеся способности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323528" y="3528417"/>
            <a:ext cx="6723384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/>
              <a:t>Волонтерская (добровольческая) деятельность </a:t>
            </a:r>
            <a:endParaRPr lang="ru-RU" altLang="ru-RU" sz="1600" dirty="0"/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7596336" y="3119587"/>
            <a:ext cx="151216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10 баллов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суммарно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6983412" y="1412776"/>
            <a:ext cx="504825" cy="4968552"/>
          </a:xfrm>
          <a:prstGeom prst="rightBrace">
            <a:avLst>
              <a:gd name="adj1" fmla="val 30959"/>
              <a:gd name="adj2" fmla="val 5034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323528" y="3213175"/>
            <a:ext cx="6723384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/>
              <a:t>Диплом о среднем профессиональном образовании с отличием</a:t>
            </a:r>
            <a:endParaRPr lang="ru-RU" altLang="ru-RU" sz="1600" dirty="0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323528" y="1559694"/>
            <a:ext cx="6723384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/>
              <a:t>Спортивные достижения (в </a:t>
            </a:r>
            <a:r>
              <a:rPr lang="ru-RU" altLang="ru-RU" sz="1600" dirty="0"/>
              <a:t>том числе наличие золотого знака отличия Всероссийского физкультурно-спортивного комплекса «Готов к труду и обороне» (ГТО) и удостоверения к нему установленного </a:t>
            </a:r>
            <a:r>
              <a:rPr lang="ru-RU" altLang="ru-RU" sz="1600" dirty="0" smtClean="0"/>
              <a:t>образца)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9033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80404" y="188640"/>
            <a:ext cx="89281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500" dirty="0" smtClean="0"/>
              <a:t>ОЛИМПИАДЫ, </a:t>
            </a:r>
            <a:r>
              <a:rPr lang="ru-RU" altLang="ru-RU" sz="2500" dirty="0" smtClean="0"/>
              <a:t>ПРОВОДИМЫЕ НИТУ </a:t>
            </a:r>
            <a:r>
              <a:rPr lang="ru-RU" altLang="ru-RU" sz="2500" dirty="0"/>
              <a:t>«МИСиС»</a:t>
            </a:r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249585" y="548680"/>
            <a:ext cx="7237427" cy="816121"/>
          </a:xfrm>
        </p:spPr>
        <p:txBody>
          <a:bodyPr/>
          <a:lstStyle/>
          <a:p>
            <a:pPr lvl="0" defTabSz="779252">
              <a:lnSpc>
                <a:spcPct val="150000"/>
              </a:lnSpc>
            </a:pPr>
            <a:r>
              <a:rPr lang="ru-RU" sz="1800" dirty="0" smtClean="0"/>
              <a:t>Олимпиады, включенные в Перечень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</a:t>
            </a:r>
            <a:br>
              <a:rPr lang="ru-RU" sz="1800" dirty="0" smtClean="0"/>
            </a:br>
            <a:r>
              <a:rPr lang="ru-RU" sz="1300" i="1" dirty="0" smtClean="0">
                <a:solidFill>
                  <a:srgbClr val="000000"/>
                </a:solidFill>
              </a:rPr>
              <a:t>(особое право-прием </a:t>
            </a:r>
            <a:r>
              <a:rPr lang="ru-RU" sz="1300" b="1" i="1" u="sng" dirty="0" smtClean="0">
                <a:solidFill>
                  <a:srgbClr val="000000"/>
                </a:solidFill>
              </a:rPr>
              <a:t>без вступительных испытаний</a:t>
            </a:r>
            <a:r>
              <a:rPr lang="ru-RU" sz="1300" i="1" dirty="0" smtClean="0">
                <a:solidFill>
                  <a:srgbClr val="000000"/>
                </a:solidFill>
              </a:rPr>
              <a:t>)</a:t>
            </a:r>
            <a:br>
              <a:rPr lang="ru-RU" sz="1300" i="1" dirty="0" smtClean="0">
                <a:solidFill>
                  <a:srgbClr val="000000"/>
                </a:solidFill>
              </a:rPr>
            </a:b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092" y="6447140"/>
            <a:ext cx="1418005" cy="256945"/>
          </a:xfrm>
          <a:prstGeom prst="rect">
            <a:avLst/>
          </a:prstGeom>
          <a:noFill/>
        </p:spPr>
        <p:txBody>
          <a:bodyPr wrap="none" lIns="56362" tIns="35790" rIns="71579" bIns="35790" rtlCol="0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Национальный исследовательский </a:t>
            </a:r>
          </a:p>
          <a:p>
            <a:r>
              <a:rPr lang="ru-RU" sz="600" dirty="0">
                <a:solidFill>
                  <a:schemeClr val="tx2"/>
                </a:solidFill>
              </a:rPr>
              <a:t>технологический университет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8" y="6093296"/>
            <a:ext cx="950822" cy="4009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1196752"/>
            <a:ext cx="8640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Многопрофильная инженерная олимпиада «Звезда» (6-11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Объединенная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межвузовская математическая олимпиада школьников (9-11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Интернет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олимпиада школьников по физике (10-11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Открытая олимпиада по программированию НИТУ «МИСиС» 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Cogn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tive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Technologies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(10-11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1" y="3429000"/>
            <a:ext cx="8640961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9FDF"/>
                </a:solidFill>
              </a:rPr>
              <a:t>Олимпиады НИТУ «МИСиС»</a:t>
            </a:r>
            <a:r>
              <a:rPr lang="ru-RU" sz="1600" dirty="0">
                <a:solidFill>
                  <a:srgbClr val="009FDF"/>
                </a:solidFill>
              </a:rPr>
              <a:t/>
            </a:r>
            <a:br>
              <a:rPr lang="ru-RU" sz="1600" dirty="0">
                <a:solidFill>
                  <a:srgbClr val="009FDF"/>
                </a:solidFill>
              </a:rPr>
            </a:br>
            <a:r>
              <a:rPr lang="ru-RU" sz="1300" i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(учет индивидуальных достижений </a:t>
            </a:r>
            <a:r>
              <a:rPr lang="ru-RU" sz="1300" b="1" i="1" u="sng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+5-10 </a:t>
            </a:r>
            <a:r>
              <a:rPr lang="ru-RU" sz="1300" b="1" i="1" u="sng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баллов</a:t>
            </a:r>
            <a:r>
              <a:rPr lang="ru-RU" sz="1300" i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к результатам ЕГЭ)</a:t>
            </a:r>
            <a:endParaRPr lang="ru-RU" sz="1300" i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Название 3"/>
          <p:cNvSpPr txBox="1">
            <a:spLocks/>
          </p:cNvSpPr>
          <p:nvPr/>
        </p:nvSpPr>
        <p:spPr>
          <a:xfrm>
            <a:off x="251520" y="2492896"/>
            <a:ext cx="8640960" cy="6480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08181" rtl="0" eaLnBrk="1" latinLnBrk="0" hangingPunct="1">
              <a:lnSpc>
                <a:spcPts val="2254"/>
              </a:lnSpc>
              <a:spcBef>
                <a:spcPct val="0"/>
              </a:spcBef>
              <a:buNone/>
              <a:defRPr sz="1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79252">
              <a:lnSpc>
                <a:spcPct val="150000"/>
              </a:lnSpc>
            </a:pPr>
            <a:r>
              <a:rPr lang="ru-RU" sz="1800" dirty="0" smtClean="0"/>
              <a:t>Олимпиады, включенные в Перечень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</a:t>
            </a:r>
            <a:br>
              <a:rPr lang="ru-RU" sz="1800" dirty="0" smtClean="0"/>
            </a:br>
            <a:r>
              <a:rPr lang="ru-RU" sz="1300" i="1" dirty="0" smtClean="0">
                <a:solidFill>
                  <a:srgbClr val="000000"/>
                </a:solidFill>
              </a:rPr>
              <a:t>(приравнивание </a:t>
            </a:r>
            <a:r>
              <a:rPr lang="ru-RU" sz="1300" i="1" dirty="0">
                <a:solidFill>
                  <a:srgbClr val="000000"/>
                </a:solidFill>
              </a:rPr>
              <a:t>к лицам, набравшим </a:t>
            </a:r>
            <a:r>
              <a:rPr lang="ru-RU" sz="1300" b="1" i="1" u="sng" dirty="0" smtClean="0">
                <a:solidFill>
                  <a:srgbClr val="000000"/>
                </a:solidFill>
              </a:rPr>
              <a:t>100 баллов</a:t>
            </a:r>
            <a:r>
              <a:rPr lang="ru-RU" sz="1300" i="1" dirty="0" smtClean="0">
                <a:solidFill>
                  <a:srgbClr val="000000"/>
                </a:solidFill>
              </a:rPr>
              <a:t>)</a:t>
            </a:r>
            <a:br>
              <a:rPr lang="ru-RU" sz="1300" i="1" dirty="0" smtClean="0">
                <a:solidFill>
                  <a:srgbClr val="000000"/>
                </a:solidFill>
              </a:rPr>
            </a:br>
            <a:endParaRPr lang="ru-RU" sz="1300" i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9585" y="3162454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Многопрофильная инженерная олимпиада «Звезда»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 русскому языку (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6-11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974" y="4236913"/>
            <a:ext cx="8640960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Открытая химическая олимпиада (10-11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0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2016/17 учебный год включена в </a:t>
            </a:r>
            <a:r>
              <a:rPr lang="ru-RU" sz="10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10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 школьников, утверждаемый </a:t>
            </a:r>
            <a:r>
              <a:rPr lang="ru-RU" sz="105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0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Творческий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конкурс «РОБОТОН-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МиР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» (10-11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МИСиС» зажигает звезды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6-11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Горняцкая смена»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9-11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Олимпиада </a:t>
            </a:r>
            <a:r>
              <a:rPr lang="ru-RU" altLang="ru-RU" sz="16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«Английский язык для глобального прогресса» (10-11 </a:t>
            </a:r>
            <a:r>
              <a:rPr lang="ru-RU" altLang="ru-RU" sz="1600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кл</a:t>
            </a: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.)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6055</TotalTime>
  <Words>873</Words>
  <Application>Microsoft Office PowerPoint</Application>
  <PresentationFormat>Экран (4:3)</PresentationFormat>
  <Paragraphs>140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MISIS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Олимпиады, включенные в Перечень Минобрнауки России (особое право-прием без вступительных испытаний)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Резерв</cp:lastModifiedBy>
  <cp:revision>508</cp:revision>
  <cp:lastPrinted>2016-10-01T07:04:13Z</cp:lastPrinted>
  <dcterms:created xsi:type="dcterms:W3CDTF">2015-08-17T15:33:49Z</dcterms:created>
  <dcterms:modified xsi:type="dcterms:W3CDTF">2016-10-01T07:05:53Z</dcterms:modified>
</cp:coreProperties>
</file>